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4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87" r:id="rId11"/>
    <p:sldId id="272" r:id="rId12"/>
    <p:sldId id="286" r:id="rId13"/>
    <p:sldId id="307" r:id="rId14"/>
    <p:sldId id="273" r:id="rId15"/>
    <p:sldId id="308" r:id="rId16"/>
    <p:sldId id="304" r:id="rId17"/>
    <p:sldId id="305" r:id="rId18"/>
    <p:sldId id="306" r:id="rId19"/>
    <p:sldId id="275" r:id="rId20"/>
    <p:sldId id="276" r:id="rId21"/>
    <p:sldId id="277" r:id="rId22"/>
    <p:sldId id="288" r:id="rId23"/>
    <p:sldId id="289" r:id="rId24"/>
    <p:sldId id="290" r:id="rId25"/>
    <p:sldId id="291" r:id="rId26"/>
    <p:sldId id="303" r:id="rId27"/>
    <p:sldId id="309" r:id="rId28"/>
    <p:sldId id="310" r:id="rId29"/>
    <p:sldId id="280" r:id="rId30"/>
    <p:sldId id="285" r:id="rId31"/>
    <p:sldId id="293" r:id="rId32"/>
    <p:sldId id="294" r:id="rId33"/>
    <p:sldId id="257" r:id="rId34"/>
    <p:sldId id="295" r:id="rId35"/>
    <p:sldId id="284" r:id="rId36"/>
    <p:sldId id="283" r:id="rId37"/>
    <p:sldId id="301" r:id="rId38"/>
    <p:sldId id="298" r:id="rId39"/>
    <p:sldId id="297" r:id="rId40"/>
    <p:sldId id="302" r:id="rId41"/>
    <p:sldId id="26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845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94B4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87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>
        <p:guide orient="horz" pos="527"/>
        <p:guide pos="438"/>
        <p:guide pos="7242"/>
        <p:guide orient="horz" pos="845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FD226-ED1E-424A-B499-EBC3106444BF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5BC0-5D7B-462E-8CA3-129C7A89F5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GSs2oNA9qkxY8Q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GSs2oNA9qkxY8Q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GSs2oNA9qkxY8Q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Гарантийный срок на унитазы - 15 лет</a:t>
            </a:r>
          </a:p>
          <a:p>
            <a:r>
              <a:rPr lang="ru-RU" dirty="0"/>
              <a:t>На сидения – 2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26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99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Гарантийный срок на унитазы - 15 лет</a:t>
            </a:r>
          </a:p>
          <a:p>
            <a:r>
              <a:rPr lang="ru-RU" dirty="0"/>
              <a:t>На сидения – 2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baseline="0" dirty="0">
                <a:solidFill>
                  <a:srgbClr val="000000"/>
                </a:solidFill>
                <a:latin typeface="Kamerik 105"/>
              </a:rPr>
              <a:t>Гарантия на с</a:t>
            </a:r>
            <a:r>
              <a:rPr lang="ru-RU" sz="1200" b="0" i="0" u="none" strike="noStrike" baseline="0" dirty="0">
                <a:latin typeface="Kamerik 105"/>
              </a:rPr>
              <a:t>ливную и заливная арматуру керамических бачков – 5 лет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25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Сливная арматура </a:t>
            </a:r>
            <a:r>
              <a:rPr lang="en-US" dirty="0" err="1"/>
              <a:t>Geberit</a:t>
            </a:r>
            <a:endParaRPr lang="ru-RU" dirty="0"/>
          </a:p>
          <a:p>
            <a:r>
              <a:rPr lang="ru-RU" dirty="0"/>
              <a:t>Для снятия крышки бачка нет необходимости откручивать клавишу смыва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Kamerik 105"/>
              </a:rPr>
              <a:t>Гарантия на с</a:t>
            </a:r>
            <a:r>
              <a:rPr lang="ru-RU" sz="1800" b="0" i="0" u="none" strike="noStrike" baseline="0" dirty="0">
                <a:latin typeface="Kamerik 105"/>
              </a:rPr>
              <a:t>ливную и заливная арматуру керамических бачков – 5 лет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25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инсталляции всегда скрыта в стене. После окончания ремонта вы не увидите ее вновь. Но именно она позволит сделать ванную комнату современным, удобным пространством. Выбирайте надежные системы инсталляции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Tecnica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будьте уверены: она безотказно прослужит вам долгие годы.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гарантии на систему инсталляции – 10 лет.</a:t>
            </a:r>
          </a:p>
          <a:p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Механическая система смыва.</a:t>
            </a:r>
          </a:p>
          <a:p>
            <a:pPr algn="l"/>
            <a:r>
              <a:rPr lang="ru-RU" sz="1000" b="0" i="0" u="none" strike="noStrike" baseline="0" dirty="0">
                <a:latin typeface="ArialMT"/>
              </a:rPr>
              <a:t>- Объем смыва установлен на уровне </a:t>
            </a:r>
            <a:r>
              <a:rPr lang="en-US" sz="1000" b="0" i="0" u="none" strike="noStrike" baseline="0" dirty="0">
                <a:latin typeface="ArialMT"/>
              </a:rPr>
              <a:t>5/7.5</a:t>
            </a:r>
            <a:r>
              <a:rPr lang="ru-RU" sz="1000" b="0" i="0" u="none" strike="noStrike" baseline="0" dirty="0">
                <a:latin typeface="ArialMT"/>
              </a:rPr>
              <a:t> л и может быть отрегулирован: </a:t>
            </a:r>
            <a:r>
              <a:rPr lang="en-US" sz="1000" b="0" i="0" u="none" strike="noStrike" baseline="0" dirty="0">
                <a:latin typeface="ArialMT"/>
              </a:rPr>
              <a:t>3/4.5</a:t>
            </a:r>
            <a:r>
              <a:rPr lang="ru-RU" sz="1000" b="0" i="0" u="none" strike="noStrike" baseline="0" dirty="0">
                <a:latin typeface="ArialMT"/>
              </a:rPr>
              <a:t> л и</a:t>
            </a:r>
            <a:r>
              <a:rPr lang="en-US" sz="1000" b="0" i="0" u="none" strike="noStrike" baseline="0" dirty="0">
                <a:latin typeface="ArialMT"/>
              </a:rPr>
              <a:t> 4/6</a:t>
            </a:r>
            <a:r>
              <a:rPr lang="ru-RU" sz="1000" b="0" i="0" u="none" strike="noStrike" baseline="0" dirty="0">
                <a:latin typeface="ArialMT"/>
              </a:rPr>
              <a:t> л</a:t>
            </a:r>
            <a:endParaRPr lang="ru-RU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Материал бачка: 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HDPE </a:t>
            </a:r>
            <a:r>
              <a:rPr lang="en-US" sz="1200" b="0" i="0" dirty="0">
                <a:solidFill>
                  <a:srgbClr val="4D5156"/>
                </a:solidFill>
                <a:effectLst/>
                <a:latin typeface="Google Sans"/>
              </a:rPr>
              <a:t>(High Density Polyethylene)/</a:t>
            </a:r>
            <a:r>
              <a:rPr lang="ru-RU" sz="1800" b="0" i="0" dirty="0">
                <a:solidFill>
                  <a:srgbClr val="4D5156"/>
                </a:solidFill>
                <a:effectLst/>
                <a:latin typeface="Google Sans"/>
              </a:rPr>
              <a:t>Полиэтилен высокой плотности (ПЭВП)</a:t>
            </a:r>
            <a:endParaRPr lang="en-US" sz="1800" b="0" i="0" dirty="0">
              <a:solidFill>
                <a:srgbClr val="4D5156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Давление потока 0,1-20 бар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Латунный заливной вентиль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Цельный бачок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Сливной комплект из 3 элементов (сливное колено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труба слива, заглушка)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Сливное колено регулируется вверх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вниз: 90-115 мм.,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назад: 130-166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кронштейны крепления к стене: 135-190 мм.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оцинкованные опорные ножки, регулировка 0-220 мм.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металла 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Толщина металла рамы от 1,8 до 3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Механическая система смыва.</a:t>
            </a:r>
          </a:p>
          <a:p>
            <a:pPr algn="l"/>
            <a:r>
              <a:rPr lang="ru-RU" sz="1000" b="0" i="0" u="none" strike="noStrike" baseline="0" dirty="0">
                <a:latin typeface="ArialMT"/>
              </a:rPr>
              <a:t>- Объем смыва установлен на уровне </a:t>
            </a:r>
            <a:r>
              <a:rPr lang="en-US" sz="1000" b="0" i="0" u="none" strike="noStrike" baseline="0" dirty="0">
                <a:latin typeface="ArialMT"/>
              </a:rPr>
              <a:t>5/7.5</a:t>
            </a:r>
            <a:r>
              <a:rPr lang="ru-RU" sz="1000" b="0" i="0" u="none" strike="noStrike" baseline="0" dirty="0">
                <a:latin typeface="ArialMT"/>
              </a:rPr>
              <a:t> л и может быть отрегулирован: </a:t>
            </a:r>
            <a:r>
              <a:rPr lang="en-US" sz="1000" b="0" i="0" u="none" strike="noStrike" baseline="0" dirty="0">
                <a:latin typeface="ArialMT"/>
              </a:rPr>
              <a:t>3/4.5</a:t>
            </a:r>
            <a:r>
              <a:rPr lang="ru-RU" sz="1000" b="0" i="0" u="none" strike="noStrike" baseline="0" dirty="0">
                <a:latin typeface="ArialMT"/>
              </a:rPr>
              <a:t> л и</a:t>
            </a:r>
            <a:r>
              <a:rPr lang="en-US" sz="1000" b="0" i="0" u="none" strike="noStrike" baseline="0" dirty="0">
                <a:latin typeface="ArialMT"/>
              </a:rPr>
              <a:t> 4/6</a:t>
            </a:r>
            <a:r>
              <a:rPr lang="ru-RU" sz="1000" b="0" i="0" u="none" strike="noStrike" baseline="0" dirty="0">
                <a:latin typeface="ArialMT"/>
              </a:rPr>
              <a:t> л</a:t>
            </a:r>
            <a:endParaRPr lang="ru-RU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Материал бачка: 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HDPE </a:t>
            </a:r>
            <a:r>
              <a:rPr lang="en-US" sz="1200" b="0" i="0" dirty="0">
                <a:solidFill>
                  <a:srgbClr val="4D5156"/>
                </a:solidFill>
                <a:effectLst/>
                <a:latin typeface="Google Sans"/>
              </a:rPr>
              <a:t>(High Density Polyethylene)/</a:t>
            </a:r>
            <a:r>
              <a:rPr lang="ru-RU" sz="1800" b="0" i="0" dirty="0">
                <a:solidFill>
                  <a:srgbClr val="4D5156"/>
                </a:solidFill>
                <a:effectLst/>
                <a:latin typeface="Google Sans"/>
              </a:rPr>
              <a:t>Полиэтилен высокой плотности (ПЭВП)</a:t>
            </a:r>
            <a:endParaRPr lang="en-US" sz="1800" b="0" i="0" dirty="0">
              <a:solidFill>
                <a:srgbClr val="4D5156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Давление потока 0,1-20 бар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Латунный заливной вентиль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Цельный бачок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Сливной комплект из 3 элементов (сливное колено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труба слива, заглушка)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Сливное колено регулируется вверх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вниз: 90-115 мм.,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назад: 130-166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кронштейны крепления к стене: 135-190 мм.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оцинкованные опорные ножки, регулировка 0-220 мм.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металла 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Толщина металла рамы от 1,8 до 3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Механическая система смыва.</a:t>
            </a:r>
          </a:p>
          <a:p>
            <a:pPr algn="l"/>
            <a:r>
              <a:rPr lang="ru-RU" sz="1000" b="0" i="0" u="none" strike="noStrike" baseline="0" dirty="0">
                <a:latin typeface="ArialMT"/>
              </a:rPr>
              <a:t>- Объем смыва установлен на уровне </a:t>
            </a:r>
            <a:r>
              <a:rPr lang="en-US" sz="1000" b="0" i="0" u="none" strike="noStrike" baseline="0" dirty="0">
                <a:latin typeface="ArialMT"/>
              </a:rPr>
              <a:t>5/7.5</a:t>
            </a:r>
            <a:r>
              <a:rPr lang="ru-RU" sz="1000" b="0" i="0" u="none" strike="noStrike" baseline="0" dirty="0">
                <a:latin typeface="ArialMT"/>
              </a:rPr>
              <a:t> л и может быть отрегулирован: </a:t>
            </a:r>
            <a:r>
              <a:rPr lang="en-US" sz="1000" b="0" i="0" u="none" strike="noStrike" baseline="0" dirty="0">
                <a:latin typeface="ArialMT"/>
              </a:rPr>
              <a:t>3/4.5</a:t>
            </a:r>
            <a:r>
              <a:rPr lang="ru-RU" sz="1000" b="0" i="0" u="none" strike="noStrike" baseline="0" dirty="0">
                <a:latin typeface="ArialMT"/>
              </a:rPr>
              <a:t> л и</a:t>
            </a:r>
            <a:r>
              <a:rPr lang="en-US" sz="1000" b="0" i="0" u="none" strike="noStrike" baseline="0" dirty="0">
                <a:latin typeface="ArialMT"/>
              </a:rPr>
              <a:t> 4/6</a:t>
            </a:r>
            <a:r>
              <a:rPr lang="ru-RU" sz="1000" b="0" i="0" u="none" strike="noStrike" baseline="0" dirty="0">
                <a:latin typeface="ArialMT"/>
              </a:rPr>
              <a:t> л</a:t>
            </a:r>
            <a:endParaRPr lang="ru-RU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Материал бачка: 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HDPE </a:t>
            </a:r>
            <a:r>
              <a:rPr lang="en-US" sz="1200" b="0" i="0" dirty="0">
                <a:solidFill>
                  <a:srgbClr val="4D5156"/>
                </a:solidFill>
                <a:effectLst/>
                <a:latin typeface="Google Sans"/>
              </a:rPr>
              <a:t>(High Density Polyethylene)/</a:t>
            </a:r>
            <a:r>
              <a:rPr lang="ru-RU" sz="1800" b="0" i="0" dirty="0">
                <a:solidFill>
                  <a:srgbClr val="4D5156"/>
                </a:solidFill>
                <a:effectLst/>
                <a:latin typeface="Google Sans"/>
              </a:rPr>
              <a:t>Полиэтилен высокой плотности (ПЭВП)</a:t>
            </a:r>
            <a:endParaRPr lang="en-US" sz="1800" b="0" i="0" dirty="0">
              <a:solidFill>
                <a:srgbClr val="4D5156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Давление потока 0,1-20 бар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Латунный заливной вентиль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Цельный бачок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Сливной комплект из 3 элементов (сливное колено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труба слива, заглушка)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Сливное колено регулируется вверх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вниз: 90-115 мм.,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назад: 130-166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кронштейны крепления к стене: 135-190 мм.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Регулируемые оцинкованные опорные ножки, регулировка 0-220 мм.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металла 6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Толщина металла рамы от 1,8 до 3 мм.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355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Заливное отверстие сверху или сзади бачка.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57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Срок гарантии на биде 15 лет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02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Панели смыва – всего лишь маленькая деталь на стене ванной комнаты. Но и она внесет свою лепту в формирование интерьера. Вам нужно лишь выбрать цвет и форму кнопок. А о надежности и удобстве уже позаботился бренд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Гарантийный срок на панели смыва – 2 года.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поставщик качественных, долговечных, стильных изделий для ванной комнаты.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Смесители и души, раковины, унитазы и биде, системы инсталляции и разнообразные аксессуары – в ассортименте бренда есть все для создания привлекательного, удобного пространства.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последними дизайнерскими трендами мы предлагаем керамику в широкой монохромной гамме, дополнив традиционную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белую глянцевую поверхность востребованными сегодня матовыми: белой, серой и черной.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пару к керамическим изделиям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 с легкостью подберете необходимые смесители и души, а также аксессуары, которые придадут интерьеру завершенный облик.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 наши изделия мы предлагаем долгосрочную гарантию, которая еще раз подтверждает ваш правильный выбор.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частица Португалии в вашей ванной.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Inspired by Portugal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08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Обязательной атрибут любого утра – умывание. Вода позволяет проснуться, взбодриться и с удовольствием начать новый день. Поэтому так важно, чтобы зона для умывания была максимально комфортной. Оформите ее так, чтобы каждое утро было добрым. А мы поможем выбрать красивую, удобную и качественную раковину.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Гарантия на раковины – 15 лет.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09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8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07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35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0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98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82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77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8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Акведук – самый старый способ транспортировки воды на большие расстояния. Первые акведуки были построены задолго до наступления нашей эры и быстро распространились по миру.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 знаменитый акведук Португалии появился в Лиссабоне в начале 18 века. Для города он стал настоящим спасением: помог решить проблему нехватки питьевой воды. Величественное название акведука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Агуаш-Либриш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переводе означает «Свободные воды», что лишний раз подчеркивает значимость грандиозного инженерного сооружения.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акведуки все чаще играют роль архитектурных памятников и украшений города. Современные водопроводы быстрее и эффективнее обеспечивают города водой. Но красота и техническое совершенство акведуков все так же покоряют наши сердца. Подобно величественным акведукам бренд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несет воду в наши дома, наполняя ванную комнату красотой, надежностью и технологичностью современных сантехнических систем.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очарование солнечной Португалии в вашем доме.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Inspired by Portugal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01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19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57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aqueduto-design.ru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174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aqueduto-design.ru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17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hlinkClick r:id="rId3"/>
              </a:rPr>
              <a:t>Aqueduto</a:t>
            </a:r>
            <a:r>
              <a:rPr lang="en-US" dirty="0">
                <a:hlinkClick r:id="rId3"/>
              </a:rPr>
              <a:t> — </a:t>
            </a:r>
            <a:r>
              <a:rPr lang="ru-RU" dirty="0">
                <a:hlinkClick r:id="rId3"/>
              </a:rPr>
              <a:t>Яндекс Диск (</a:t>
            </a:r>
            <a:r>
              <a:rPr lang="en-US" dirty="0">
                <a:hlinkClick r:id="rId3"/>
              </a:rPr>
              <a:t>yandex.ru)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52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hlinkClick r:id="rId3"/>
              </a:rPr>
              <a:t>Aqueduto</a:t>
            </a:r>
            <a:r>
              <a:rPr lang="en-US" dirty="0">
                <a:hlinkClick r:id="rId3"/>
              </a:rPr>
              <a:t> — </a:t>
            </a:r>
            <a:r>
              <a:rPr lang="ru-RU" dirty="0">
                <a:hlinkClick r:id="rId3"/>
              </a:rPr>
              <a:t>Яндекс Диск (</a:t>
            </a:r>
            <a:r>
              <a:rPr lang="en-US" dirty="0">
                <a:hlinkClick r:id="rId3"/>
              </a:rPr>
              <a:t>yandex.ru)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5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Aqueduto</a:t>
            </a:r>
            <a:r>
              <a:rPr lang="en-US" dirty="0">
                <a:hlinkClick r:id="rId3"/>
              </a:rPr>
              <a:t> — </a:t>
            </a:r>
            <a:r>
              <a:rPr lang="ru-RU" dirty="0">
                <a:hlinkClick r:id="rId3"/>
              </a:rPr>
              <a:t>Яндекс Диск (</a:t>
            </a:r>
            <a:r>
              <a:rPr lang="en-US" dirty="0">
                <a:hlinkClick r:id="rId3"/>
              </a:rPr>
              <a:t>yandex.ru)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08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797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30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87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мы разные, у нас разные вкусы и возможности. Но все мы хотим, чтобы дома было уютно и удобно. С помощью сантехнических изделий бренда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создать любой интерьер: классический или современный, минималистичный или дополненный множеством дорогих сердцу аксессуаров. Ничто не может ограничить полет вашей фантазии! И мы поможем воплотить мечту в жизнь.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4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португальского языка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переводится как «яйцо». Символ новой жизни. Например, новой жизни вашей ванной комнаты. Создайте ее с помощью базовых форм: круга, цилиндра, яйца. И дополните простые, приятные формы любыми яркими аксессуарами – вдохните жизнь в ванную комнату!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2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Тем, кто ценит элегантность и сдержанность, нужно обратить внимание на сантехнику овальных форм. Сохраняя уют с помощью округлых линий, они все же стремятся к геометричной строгости. Идеальный баланс лаконичности и тепла для вашей ванной комнаты.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Геометричные формы и прямые линии – эти изделия подойдут тем, кто ценит современный, минималистичный интерьер. Вы с легкостью создадите контрастное пространство с ярким характером, которое зарядит вас энергией на целый день.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75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Подвесные унитазы – надежное, комфортное решение, которое не только поможет сэкономить пространство, но и упростит уборку в ванной комнате. А еще унитазы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Aqueduto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объединили в себе самые удобные технологичные решения: безободковую форму, бе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шумный смыв «торнадо», механизм плавного опускания крышки и многое другое.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76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Бесшумный и экономичный смыв </a:t>
            </a:r>
            <a:r>
              <a:rPr lang="en-US" dirty="0"/>
              <a:t>Tornado</a:t>
            </a:r>
            <a:endParaRPr lang="ru-RU" dirty="0"/>
          </a:p>
          <a:p>
            <a:r>
              <a:rPr lang="ru-RU" dirty="0"/>
              <a:t>Унитазы </a:t>
            </a:r>
            <a:r>
              <a:rPr lang="en-US" dirty="0"/>
              <a:t>Tornado </a:t>
            </a:r>
            <a:r>
              <a:rPr lang="ru-RU" dirty="0"/>
              <a:t>доступны только в цвете «белый глянцевый»</a:t>
            </a:r>
            <a:endParaRPr lang="en-US" dirty="0"/>
          </a:p>
          <a:p>
            <a:r>
              <a:rPr lang="ru-RU" dirty="0"/>
              <a:t>Крышка-сиденье этих моделей отличается более современным дизайном и </a:t>
            </a:r>
            <a:r>
              <a:rPr lang="ru-RU"/>
              <a:t>улучшенным функционалом.</a:t>
            </a:r>
            <a:endParaRPr lang="ru-RU" dirty="0"/>
          </a:p>
          <a:p>
            <a:r>
              <a:rPr lang="ru-RU" dirty="0"/>
              <a:t>Гарантийный срок на унитазы - 10 лет</a:t>
            </a:r>
          </a:p>
          <a:p>
            <a:r>
              <a:rPr lang="ru-RU" dirty="0"/>
              <a:t>На сидения – 2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5BC0-5D7B-462E-8CA3-129C7A89F5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9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67A92-E92F-41F0-690C-678496019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4A2801-B77C-2318-886B-82C41623C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B9FF3-4965-B617-0704-61CA363A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2320C-256E-F91D-27BA-C05CDCA2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FE3997-43BF-B17D-E97C-8D0F09ED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6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0AA41-7C1F-F6D9-6013-6400CCA3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231412-7591-ED5C-7A20-CC584A070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DDDFA-0A93-7BEB-C3A8-BABDBC5C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B5AEDC-8DE9-77C9-FC18-89044590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CB248B-EA61-3434-8CF3-B2B54E81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5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BB8ACE-73CA-12C6-F4A1-66BF1BD5B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42A950-8FA1-879D-61EA-743248B58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EAC7B-A157-A23B-1BCD-224B1260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3EF2E-A92B-7427-5E8A-8FE5CE59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BD2DA-3246-CB7D-7913-50EDC749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680DB-3B0B-0645-E910-E6DA2831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139A51-81B4-561E-0B09-6C124C04E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90D0E-471F-1CE9-46C7-51A147C7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E00EC-2884-30A7-6D85-F2C12422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3685-CDAF-C370-6A32-C5A043AE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4E050-4C99-CB58-E86E-4C287877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4B544-976E-1291-25F1-365583FF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741526-7FBB-408B-7A9C-34E762D6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3D5E-3926-6483-07FD-BF3C5CDD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132AC-66A7-1892-E9FA-D1AC4EF1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6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4580D-3061-FC18-B03E-D4918782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96273-0BD0-AC8A-EA0E-0070FAB08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6D5A67-FD70-77ED-6E1D-19B05B875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442A0F-5880-E0AB-852B-0D62A1BC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FFACEA-6D24-810F-5FA7-0181967D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6ABEA-742D-24B4-2594-50E9BA7C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0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F44E4-0530-C74D-B966-E6940124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43343-29B4-593D-F645-4E6C88984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914B8E-183A-DA78-4802-D017BDC1F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7E4C60-392D-3364-AD24-8A0CEC4D1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DF513F-B021-DA5E-B625-24E72E87F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58E395-24D0-2A96-B8EF-5E3CBB56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CBF3A-C95A-EA8C-FFAD-C441285B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D39F28-5D2E-F68F-95B4-DFFE34CF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6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47944-7C64-AEA3-D64B-EE251085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8F0A70-BD06-051E-40F8-DF67AC33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A28C493-05C9-2BA7-62E5-CC99422F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3AC673-4523-7DEB-9CB3-F1307ADB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0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8BD838-13C9-4D67-E930-78F1363C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E36B91-0126-1BB0-C77F-7F9EA20A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86515B-D93A-45AA-EFB9-E42A3512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4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4F726-07F1-63E4-541D-E8264F30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D7AFA-1113-FD8E-5B8C-8A342E17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7AC681-BBE3-C104-E16A-27275FA44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9E7A7-88E0-62CB-D85A-6B95E09D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B11205-DBAA-BDE3-15EA-C18CB0E8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98899-6829-7A24-30E2-2BA1F334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8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8795A-4E73-4EB4-E3DE-F4FECB8F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D4471D-E56C-BA0E-70C1-3E0D61852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941085-F977-0714-D856-5045DA10A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3516A4-924A-6E16-9B2D-2BBA3125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25D21-C236-7478-A3B6-93F702C1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5C04A0-8EDB-322C-B640-0F2D3CD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3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AD0EE-01D1-4125-4FE6-82DB25ABF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9D346B-0068-AF0C-61C1-CE75E30AC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EC2F81-9D4D-7DEF-748D-829E8D1E9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DA0F-69CC-4695-A1D4-D69E7D7205B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9D3D46-09BF-E923-1AE5-EB06C4F3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6870AC-43A8-3AEC-F5E1-99914E6AD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7572-6A52-48A6-AAA0-67492A6C4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8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.jpe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45.png"/><Relationship Id="rId4" Type="http://schemas.openxmlformats.org/officeDocument/2006/relationships/image" Target="../media/image52.jp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4.jpe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aqueduto-design.pt/" TargetMode="External"/><Relationship Id="rId5" Type="http://schemas.openxmlformats.org/officeDocument/2006/relationships/hyperlink" Target="https://aqueduto.ru/" TargetMode="External"/><Relationship Id="rId4" Type="http://schemas.openxmlformats.org/officeDocument/2006/relationships/hyperlink" Target="https://aqueduto-design.r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2DC4C8-0D3C-FA79-0AA0-E2B872E68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58" y="2014340"/>
            <a:ext cx="7230484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5046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Унитазы</a:t>
            </a:r>
            <a:r>
              <a:rPr lang="en-US" sz="2400" dirty="0">
                <a:latin typeface="Kamerik 105 Cyrillic" panose="020B0503040200020004" pitchFamily="34" charset="-52"/>
              </a:rPr>
              <a:t> </a:t>
            </a:r>
            <a:r>
              <a:rPr lang="ru-RU" sz="2400" b="1" dirty="0">
                <a:latin typeface="Kamerik 105 Cyrillic" panose="020B0503040200020004" pitchFamily="34" charset="-52"/>
              </a:rPr>
              <a:t>подвесные </a:t>
            </a:r>
            <a:r>
              <a:rPr lang="en-US" sz="2400" b="1" dirty="0">
                <a:latin typeface="Kamerik 105 Cyrillic" panose="020B0503040200020004" pitchFamily="34" charset="-52"/>
              </a:rPr>
              <a:t>Tornado</a:t>
            </a:r>
            <a:endParaRPr lang="ru-RU" sz="2400" b="1" dirty="0">
              <a:latin typeface="Kamerik 105 Cyrillic" panose="020B05030402000200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A00EA-0D59-DB6F-3CAE-6DD1DD55EA2C}"/>
              </a:ext>
            </a:extLst>
          </p:cNvPr>
          <p:cNvSpPr txBox="1"/>
          <p:nvPr/>
        </p:nvSpPr>
        <p:spPr>
          <a:xfrm>
            <a:off x="9614349" y="5728630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CONE Tornado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A2077-8A9E-0F55-4837-2FFCE81A5495}"/>
              </a:ext>
            </a:extLst>
          </p:cNvPr>
          <p:cNvSpPr txBox="1"/>
          <p:nvPr/>
        </p:nvSpPr>
        <p:spPr>
          <a:xfrm>
            <a:off x="9614349" y="3498026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OVO Tornado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0939CB2-0081-13DD-5218-361089C87FAC}"/>
              </a:ext>
            </a:extLst>
          </p:cNvPr>
          <p:cNvSpPr/>
          <p:nvPr/>
        </p:nvSpPr>
        <p:spPr>
          <a:xfrm>
            <a:off x="9692035" y="3882118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6774C3B-8054-CCEC-7F50-B1E21E2B8096}"/>
              </a:ext>
            </a:extLst>
          </p:cNvPr>
          <p:cNvSpPr/>
          <p:nvPr/>
        </p:nvSpPr>
        <p:spPr>
          <a:xfrm>
            <a:off x="9694519" y="6108476"/>
            <a:ext cx="288000" cy="27975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7A4A9-33E4-BECD-FDE1-B86F6151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103ADC-CF79-7F1E-3928-8CE2ACB5D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09" y="4125793"/>
            <a:ext cx="2623016" cy="2623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E1DE3E-27E4-0189-1763-3C0A4BC7D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09" y="1566516"/>
            <a:ext cx="2623016" cy="26230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6DC5BA-1572-F56C-7509-2FD727F58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4" y="1658336"/>
            <a:ext cx="4908003" cy="4729889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E2FE54-D50E-0723-7DAC-037E79C13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507" y="1681901"/>
            <a:ext cx="7193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8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3563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Унитазы</a:t>
            </a:r>
            <a:r>
              <a:rPr lang="en-US" sz="2400" dirty="0">
                <a:latin typeface="Kamerik 105 Cyrillic" panose="020B0503040200020004" pitchFamily="34" charset="-52"/>
              </a:rPr>
              <a:t> </a:t>
            </a:r>
            <a:r>
              <a:rPr lang="ru-RU" sz="2400" b="1" dirty="0">
                <a:latin typeface="Kamerik 105 Cyrillic" panose="020B0503040200020004" pitchFamily="34" charset="-52"/>
              </a:rPr>
              <a:t>подвесные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8374F1-D0D2-A2B4-516C-879476793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56" y="2285663"/>
            <a:ext cx="2851905" cy="2851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5A00EA-0D59-DB6F-3CAE-6DD1DD55EA2C}"/>
              </a:ext>
            </a:extLst>
          </p:cNvPr>
          <p:cNvSpPr txBox="1"/>
          <p:nvPr/>
        </p:nvSpPr>
        <p:spPr>
          <a:xfrm>
            <a:off x="4640156" y="5511550"/>
            <a:ext cx="175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CONE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  <a:p>
            <a:r>
              <a:rPr lang="en-US" sz="1600" dirty="0">
                <a:latin typeface="Kamerik 105 Cyrillic" panose="020B0503040200020004" pitchFamily="34" charset="-52"/>
              </a:rPr>
              <a:t>CONE Tornado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A2077-8A9E-0F55-4837-2FFCE81A5495}"/>
              </a:ext>
            </a:extLst>
          </p:cNvPr>
          <p:cNvSpPr txBox="1"/>
          <p:nvPr/>
        </p:nvSpPr>
        <p:spPr>
          <a:xfrm>
            <a:off x="1145672" y="5511550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OVO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  <a:p>
            <a:r>
              <a:rPr lang="en-US" sz="1600" dirty="0">
                <a:latin typeface="Kamerik 105 Cyrillic" panose="020B0503040200020004" pitchFamily="34" charset="-52"/>
              </a:rPr>
              <a:t>OVO Tornado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32823-F645-9406-56DC-F5E9BC1E408E}"/>
              </a:ext>
            </a:extLst>
          </p:cNvPr>
          <p:cNvSpPr txBox="1"/>
          <p:nvPr/>
        </p:nvSpPr>
        <p:spPr>
          <a:xfrm>
            <a:off x="8509039" y="5511549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MACIO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635F7C-379A-60EE-9E00-2EB644AD4707}"/>
              </a:ext>
            </a:extLst>
          </p:cNvPr>
          <p:cNvSpPr/>
          <p:nvPr/>
        </p:nvSpPr>
        <p:spPr>
          <a:xfrm>
            <a:off x="5718628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B91C4F9-B4CA-78AE-BB61-73C681FE829D}"/>
              </a:ext>
            </a:extLst>
          </p:cNvPr>
          <p:cNvSpPr/>
          <p:nvPr/>
        </p:nvSpPr>
        <p:spPr>
          <a:xfrm>
            <a:off x="6068455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473B383-8B75-0D90-9DC9-4714AD39AA5C}"/>
              </a:ext>
            </a:extLst>
          </p:cNvPr>
          <p:cNvSpPr/>
          <p:nvPr/>
        </p:nvSpPr>
        <p:spPr>
          <a:xfrm>
            <a:off x="6418282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1B84EF1-2B59-FEDB-1425-0A50F4B8817B}"/>
              </a:ext>
            </a:extLst>
          </p:cNvPr>
          <p:cNvSpPr/>
          <p:nvPr/>
        </p:nvSpPr>
        <p:spPr>
          <a:xfrm>
            <a:off x="6768109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1DA1C18-4D74-38A3-4298-BA427A71EFBD}"/>
              </a:ext>
            </a:extLst>
          </p:cNvPr>
          <p:cNvSpPr/>
          <p:nvPr/>
        </p:nvSpPr>
        <p:spPr>
          <a:xfrm>
            <a:off x="2092698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DE5A36C-F712-76EE-20C7-9FF0704A052D}"/>
              </a:ext>
            </a:extLst>
          </p:cNvPr>
          <p:cNvSpPr/>
          <p:nvPr/>
        </p:nvSpPr>
        <p:spPr>
          <a:xfrm>
            <a:off x="2442525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747B952-226A-D30D-5803-278B8EDC0319}"/>
              </a:ext>
            </a:extLst>
          </p:cNvPr>
          <p:cNvSpPr/>
          <p:nvPr/>
        </p:nvSpPr>
        <p:spPr>
          <a:xfrm>
            <a:off x="2792352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9E3CA44-F2E2-A528-A409-797FA96F7ACE}"/>
              </a:ext>
            </a:extLst>
          </p:cNvPr>
          <p:cNvSpPr/>
          <p:nvPr/>
        </p:nvSpPr>
        <p:spPr>
          <a:xfrm>
            <a:off x="3142179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2B32EDE-178E-FA48-950B-00D1336FA61A}"/>
              </a:ext>
            </a:extLst>
          </p:cNvPr>
          <p:cNvSpPr/>
          <p:nvPr/>
        </p:nvSpPr>
        <p:spPr>
          <a:xfrm>
            <a:off x="9663820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F47BD3D-C987-EC13-B095-F01A39F0EBB4}"/>
              </a:ext>
            </a:extLst>
          </p:cNvPr>
          <p:cNvSpPr/>
          <p:nvPr/>
        </p:nvSpPr>
        <p:spPr>
          <a:xfrm>
            <a:off x="10013647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347B724-7B84-A562-A151-771BA494DB82}"/>
              </a:ext>
            </a:extLst>
          </p:cNvPr>
          <p:cNvSpPr/>
          <p:nvPr/>
        </p:nvSpPr>
        <p:spPr>
          <a:xfrm>
            <a:off x="10363474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CF1C1CE5-E8B5-731C-968A-BA3FE9B4D8BD}"/>
              </a:ext>
            </a:extLst>
          </p:cNvPr>
          <p:cNvSpPr/>
          <p:nvPr/>
        </p:nvSpPr>
        <p:spPr>
          <a:xfrm>
            <a:off x="10713301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0939CB2-0081-13DD-5218-361089C87FAC}"/>
              </a:ext>
            </a:extLst>
          </p:cNvPr>
          <p:cNvSpPr/>
          <p:nvPr/>
        </p:nvSpPr>
        <p:spPr>
          <a:xfrm>
            <a:off x="2792351" y="6025800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6774C3B-8054-CCEC-7F50-B1E21E2B8096}"/>
              </a:ext>
            </a:extLst>
          </p:cNvPr>
          <p:cNvSpPr/>
          <p:nvPr/>
        </p:nvSpPr>
        <p:spPr>
          <a:xfrm>
            <a:off x="6412533" y="6025800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7006231-0CAE-194E-BA46-0B479D166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1" y="2285663"/>
            <a:ext cx="2851905" cy="285190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0E10ABB-2AC6-A311-672D-2C1325DED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06" y="2243413"/>
            <a:ext cx="3079234" cy="30792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7A4A9-33E4-BECD-FDE1-B86F6151C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6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Цвета поверхности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7A4A9-33E4-BECD-FDE1-B86F6151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F52910-C666-A48E-45F5-60CBC7782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" y="2676525"/>
            <a:ext cx="2520000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8D6980-E94C-EDE4-E745-9CB050166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25" y="2676525"/>
            <a:ext cx="2521051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CF2DBA-1636-8102-8A6E-FD63F166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26" y="2676525"/>
            <a:ext cx="2520000" cy="25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000752-25C1-BF15-80FA-4907F76FD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5" y="2676525"/>
            <a:ext cx="2520000" cy="25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50476B-23AE-4DF3-42D8-820D8867BCE0}"/>
              </a:ext>
            </a:extLst>
          </p:cNvPr>
          <p:cNvSpPr txBox="1"/>
          <p:nvPr/>
        </p:nvSpPr>
        <p:spPr>
          <a:xfrm>
            <a:off x="775636" y="5454400"/>
            <a:ext cx="2005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Белый глянцевый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E59E58-8053-48C9-9CF5-0BF4C77ACA7C}"/>
              </a:ext>
            </a:extLst>
          </p:cNvPr>
          <p:cNvSpPr txBox="1"/>
          <p:nvPr/>
        </p:nvSpPr>
        <p:spPr>
          <a:xfrm>
            <a:off x="3729564" y="5454400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Белый матовый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1FC251-0A48-B42B-02BB-8EA02480EA1A}"/>
              </a:ext>
            </a:extLst>
          </p:cNvPr>
          <p:cNvSpPr txBox="1"/>
          <p:nvPr/>
        </p:nvSpPr>
        <p:spPr>
          <a:xfrm>
            <a:off x="6601740" y="545440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Серый матовый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64D50C-34D1-83BE-1E17-C5B075BC9C0A}"/>
              </a:ext>
            </a:extLst>
          </p:cNvPr>
          <p:cNvSpPr txBox="1"/>
          <p:nvPr/>
        </p:nvSpPr>
        <p:spPr>
          <a:xfrm>
            <a:off x="9405261" y="5454400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Черный матовый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583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Унитазы</a:t>
            </a:r>
            <a:r>
              <a:rPr lang="en-US" sz="2400" dirty="0">
                <a:latin typeface="Kamerik 105 Cyrillic" panose="020B0503040200020004" pitchFamily="34" charset="-52"/>
              </a:rPr>
              <a:t> </a:t>
            </a:r>
            <a:r>
              <a:rPr lang="ru-RU" sz="2400" b="1" dirty="0">
                <a:latin typeface="Kamerik 105 Cyrillic" panose="020B0503040200020004" pitchFamily="34" charset="-52"/>
              </a:rPr>
              <a:t>напольные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A00EA-0D59-DB6F-3CAE-6DD1DD55EA2C}"/>
              </a:ext>
            </a:extLst>
          </p:cNvPr>
          <p:cNvSpPr txBox="1"/>
          <p:nvPr/>
        </p:nvSpPr>
        <p:spPr>
          <a:xfrm>
            <a:off x="6500140" y="5511550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CONE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A2077-8A9E-0F55-4837-2FFCE81A5495}"/>
              </a:ext>
            </a:extLst>
          </p:cNvPr>
          <p:cNvSpPr txBox="1"/>
          <p:nvPr/>
        </p:nvSpPr>
        <p:spPr>
          <a:xfrm>
            <a:off x="3629114" y="5511550"/>
            <a:ext cx="67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OVO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32823-F645-9406-56DC-F5E9BC1E408E}"/>
              </a:ext>
            </a:extLst>
          </p:cNvPr>
          <p:cNvSpPr txBox="1"/>
          <p:nvPr/>
        </p:nvSpPr>
        <p:spPr>
          <a:xfrm>
            <a:off x="9392274" y="5511549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MACIO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635F7C-379A-60EE-9E00-2EB644AD4707}"/>
              </a:ext>
            </a:extLst>
          </p:cNvPr>
          <p:cNvSpPr/>
          <p:nvPr/>
        </p:nvSpPr>
        <p:spPr>
          <a:xfrm>
            <a:off x="7578612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1DA1C18-4D74-38A3-4298-BA427A71EFBD}"/>
              </a:ext>
            </a:extLst>
          </p:cNvPr>
          <p:cNvSpPr/>
          <p:nvPr/>
        </p:nvSpPr>
        <p:spPr>
          <a:xfrm>
            <a:off x="4576140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2B32EDE-178E-FA48-950B-00D1336FA61A}"/>
              </a:ext>
            </a:extLst>
          </p:cNvPr>
          <p:cNvSpPr/>
          <p:nvPr/>
        </p:nvSpPr>
        <p:spPr>
          <a:xfrm>
            <a:off x="10547055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252F9F-A7CA-D73E-4471-45498C5CF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32" y="2094634"/>
            <a:ext cx="3325090" cy="33250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D46034-8F75-30D9-B742-91EB3CDCB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16" y="2043545"/>
            <a:ext cx="3325090" cy="3325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F66097-1BAB-BD24-728A-79DE54F6D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00" y="2225387"/>
            <a:ext cx="3063585" cy="30635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BEA12-AAC5-BEDE-9487-E65623C87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7B97EA-A96D-E4AF-4F36-5DC714F4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9" y="3738683"/>
            <a:ext cx="1800000" cy="3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FF930B-07CB-C548-E04D-22CDDE2C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63"/>
          <a:stretch/>
        </p:blipFill>
        <p:spPr>
          <a:xfrm>
            <a:off x="598109" y="2817367"/>
            <a:ext cx="1800000" cy="301950"/>
          </a:xfrm>
          <a:prstGeom prst="rect">
            <a:avLst/>
          </a:prstGeom>
        </p:spPr>
      </p:pic>
      <p:sp>
        <p:nvSpPr>
          <p:cNvPr id="7" name="Крест 6">
            <a:extLst>
              <a:ext uri="{FF2B5EF4-FFF2-40B4-BE49-F238E27FC236}">
                <a16:creationId xmlns:a16="http://schemas.microsoft.com/office/drawing/2014/main" id="{C265E935-4C10-D70B-0CD8-C43B9005BF46}"/>
              </a:ext>
            </a:extLst>
          </p:cNvPr>
          <p:cNvSpPr/>
          <p:nvPr/>
        </p:nvSpPr>
        <p:spPr>
          <a:xfrm>
            <a:off x="1347440" y="3278025"/>
            <a:ext cx="301337" cy="301950"/>
          </a:xfrm>
          <a:prstGeom prst="plus">
            <a:avLst>
              <a:gd name="adj" fmla="val 35345"/>
            </a:avLst>
          </a:prstGeom>
          <a:solidFill>
            <a:srgbClr val="719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89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Унитазы</a:t>
            </a:r>
            <a:r>
              <a:rPr lang="en-US" sz="2400" dirty="0">
                <a:latin typeface="Kamerik 105 Cyrillic" panose="020B0503040200020004" pitchFamily="34" charset="-52"/>
              </a:rPr>
              <a:t> </a:t>
            </a:r>
            <a:r>
              <a:rPr lang="ru-RU" sz="2400" b="1" dirty="0">
                <a:latin typeface="Kamerik 105 Cyrillic" panose="020B0503040200020004" pitchFamily="34" charset="-52"/>
              </a:rPr>
              <a:t>напольные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BEA12-AAC5-BEDE-9487-E65623C87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DB93CE-81CB-B1DB-19CA-A83293F0A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10430" r="27605" b="13851"/>
          <a:stretch/>
        </p:blipFill>
        <p:spPr>
          <a:xfrm rot="16200000">
            <a:off x="3490772" y="1650008"/>
            <a:ext cx="4502495" cy="45318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5C3B4D-C5C4-AA39-DE0D-71C6B0472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25403" r="23941" b="29825"/>
          <a:stretch/>
        </p:blipFill>
        <p:spPr>
          <a:xfrm>
            <a:off x="511484" y="1664708"/>
            <a:ext cx="2839453" cy="45024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189901-35B2-7CC0-993C-C9F26F74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1094" y="3388660"/>
            <a:ext cx="2000551" cy="35565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A1CDA6-FD90-A5A6-A52E-29C3EDC83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41239" y="1664707"/>
            <a:ext cx="1348397" cy="23971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C7A882-A8C8-38EC-625E-4BA24D18B5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5516" r="22516"/>
          <a:stretch/>
        </p:blipFill>
        <p:spPr>
          <a:xfrm>
            <a:off x="8133102" y="1664706"/>
            <a:ext cx="2071754" cy="2397153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A8B8E05-61E5-9F82-BFF2-8049ED13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0" y="1876429"/>
            <a:ext cx="1800000" cy="3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2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2E42C9-F5CE-194C-9CE2-02158AD7E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37" y="5824485"/>
            <a:ext cx="611428" cy="61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5F6C4D-89AD-38FD-B054-35AF9B2F6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51" y="1620714"/>
            <a:ext cx="612000" cy="61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4344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Система инсталляции </a:t>
            </a:r>
          </a:p>
          <a:p>
            <a:r>
              <a:rPr lang="ru-RU" sz="2400" b="1" dirty="0">
                <a:latin typeface="Kamerik 105 Cyrillic" panose="020B0503040200020004" pitchFamily="34" charset="-52"/>
              </a:rPr>
              <a:t>для подвесного унитаза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C4A90-1B76-A5CF-E7AA-F0411C4C9D84}"/>
              </a:ext>
            </a:extLst>
          </p:cNvPr>
          <p:cNvSpPr txBox="1"/>
          <p:nvPr/>
        </p:nvSpPr>
        <p:spPr>
          <a:xfrm>
            <a:off x="6520481" y="1721368"/>
            <a:ext cx="34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Нагрузка до 400 килограммов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DB058-CB68-1B88-7A9D-FC5DE2501DC7}"/>
              </a:ext>
            </a:extLst>
          </p:cNvPr>
          <p:cNvSpPr txBox="1"/>
          <p:nvPr/>
        </p:nvSpPr>
        <p:spPr>
          <a:xfrm>
            <a:off x="6520481" y="2321917"/>
            <a:ext cx="2409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Двухрежимный смыв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65DB6-3D11-0F30-F907-339743063E52}"/>
              </a:ext>
            </a:extLst>
          </p:cNvPr>
          <p:cNvSpPr txBox="1"/>
          <p:nvPr/>
        </p:nvSpPr>
        <p:spPr>
          <a:xfrm>
            <a:off x="6520481" y="2922466"/>
            <a:ext cx="3225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Регулировка объема смыва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D64BD-44E2-30EC-9FB9-D93CBF1E4A21}"/>
              </a:ext>
            </a:extLst>
          </p:cNvPr>
          <p:cNvSpPr txBox="1"/>
          <p:nvPr/>
        </p:nvSpPr>
        <p:spPr>
          <a:xfrm>
            <a:off x="6520481" y="4123564"/>
            <a:ext cx="4951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Звукоизоляционная прокладка в комплекте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4712C-3FA9-2027-1C1F-E4D9CF4E61AD}"/>
              </a:ext>
            </a:extLst>
          </p:cNvPr>
          <p:cNvSpPr txBox="1"/>
          <p:nvPr/>
        </p:nvSpPr>
        <p:spPr>
          <a:xfrm>
            <a:off x="6520481" y="4724113"/>
            <a:ext cx="270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Защита от конденсата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71024F-0765-CAE1-7C5B-A9CF93B22C67}"/>
              </a:ext>
            </a:extLst>
          </p:cNvPr>
          <p:cNvSpPr txBox="1"/>
          <p:nvPr/>
        </p:nvSpPr>
        <p:spPr>
          <a:xfrm>
            <a:off x="6520481" y="5324662"/>
            <a:ext cx="3029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Регулировка высоты опор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B30649-B93D-8005-5B1C-F6439C288AB4}"/>
              </a:ext>
            </a:extLst>
          </p:cNvPr>
          <p:cNvSpPr txBox="1"/>
          <p:nvPr/>
        </p:nvSpPr>
        <p:spPr>
          <a:xfrm>
            <a:off x="6520481" y="5925208"/>
            <a:ext cx="3602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Доступ через монтажное окно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C0F88-4AF5-0B27-AE2A-411781A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1" y="1700543"/>
            <a:ext cx="3344662" cy="46876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7A6BEB-880A-8A51-307E-434FBC9C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37" y="5223948"/>
            <a:ext cx="611428" cy="61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F49BC37-2BC0-B35A-ED34-61EC771A8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51" y="2221253"/>
            <a:ext cx="612000" cy="612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CBBD471-FE73-2525-04BD-4A9C363E90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51" y="2821792"/>
            <a:ext cx="612000" cy="612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9E44554-C054-5AB4-AD5D-E56222C0C2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51" y="4022870"/>
            <a:ext cx="612000" cy="612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25292A9-B837-E5AF-26D2-9BC2F1CC3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51" y="4623409"/>
            <a:ext cx="612000" cy="612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FEB1AA-216C-41C9-F6A8-25249F82CD64}"/>
              </a:ext>
            </a:extLst>
          </p:cNvPr>
          <p:cNvSpPr txBox="1"/>
          <p:nvPr/>
        </p:nvSpPr>
        <p:spPr>
          <a:xfrm>
            <a:off x="425166" y="5987217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TECNICA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0CBB1-8DC1-F2A5-2AFF-DF46787BE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806102-8051-8474-1EF5-0E63AC83B82B}"/>
              </a:ext>
            </a:extLst>
          </p:cNvPr>
          <p:cNvSpPr txBox="1"/>
          <p:nvPr/>
        </p:nvSpPr>
        <p:spPr>
          <a:xfrm>
            <a:off x="6520480" y="3523015"/>
            <a:ext cx="3599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Подвод воды сверху или сзади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63065-7851-5ACC-D638-28063A708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83" y="3416601"/>
            <a:ext cx="61138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4344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Система инсталляции </a:t>
            </a:r>
          </a:p>
          <a:p>
            <a:r>
              <a:rPr lang="ru-RU" sz="2400" b="1" dirty="0">
                <a:latin typeface="Kamerik 105 Cyrillic" panose="020B0503040200020004" pitchFamily="34" charset="-52"/>
              </a:rPr>
              <a:t>для подвесного унитаза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0CBB1-8DC1-F2A5-2AFF-DF46787BE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9F12B-9158-1701-FDD4-F990A31A8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b="20561"/>
          <a:stretch/>
        </p:blipFill>
        <p:spPr>
          <a:xfrm>
            <a:off x="6511466" y="1672350"/>
            <a:ext cx="4470154" cy="47765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2294D-75C6-E908-5E18-1D90BB4E7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6681" r="6959" b="8282"/>
          <a:stretch/>
        </p:blipFill>
        <p:spPr>
          <a:xfrm>
            <a:off x="3782228" y="1672349"/>
            <a:ext cx="2592028" cy="4776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E21A0B-AA59-576C-95B5-E9A4AEE2F1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6701" r="11566" b="11889"/>
          <a:stretch/>
        </p:blipFill>
        <p:spPr>
          <a:xfrm>
            <a:off x="1091207" y="1672349"/>
            <a:ext cx="2553811" cy="47765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5880D2-2B94-CC6A-2DF6-9EE6E325B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8" y="1803777"/>
            <a:ext cx="612000" cy="612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1889D8-421D-4FF8-530B-714E1D87B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942" y="3240658"/>
            <a:ext cx="612000" cy="612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EAB4B4-5350-644C-5ED4-DE64495A3B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942" y="5675865"/>
            <a:ext cx="611428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4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4344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Система инсталляции </a:t>
            </a:r>
          </a:p>
          <a:p>
            <a:r>
              <a:rPr lang="ru-RU" sz="2400" b="1" dirty="0">
                <a:latin typeface="Kamerik 105 Cyrillic" panose="020B0503040200020004" pitchFamily="34" charset="-52"/>
              </a:rPr>
              <a:t>для подвесного унитаза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0CBB1-8DC1-F2A5-2AFF-DF46787BE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C96CC8-115A-299A-A4DB-BC2019779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6631"/>
          <a:stretch/>
        </p:blipFill>
        <p:spPr>
          <a:xfrm rot="16200000">
            <a:off x="1137147" y="3412062"/>
            <a:ext cx="2095577" cy="3369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4992D0-9846-7DD2-51AA-B821502F9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b="6402"/>
          <a:stretch/>
        </p:blipFill>
        <p:spPr>
          <a:xfrm rot="16200000">
            <a:off x="1137151" y="1124644"/>
            <a:ext cx="2095580" cy="33690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635CA0-1696-2EEB-DEB4-1D187EA4F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5041" r="6543" b="29919"/>
          <a:stretch/>
        </p:blipFill>
        <p:spPr>
          <a:xfrm>
            <a:off x="4014439" y="1761396"/>
            <a:ext cx="4889334" cy="43829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8931BE-568F-8DDD-F520-6CD6713CB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r="3220" b="13737"/>
          <a:stretch/>
        </p:blipFill>
        <p:spPr>
          <a:xfrm>
            <a:off x="9048727" y="1761396"/>
            <a:ext cx="2660054" cy="43829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545203-A017-B006-5904-07335FBA7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0" y="5434193"/>
            <a:ext cx="611428" cy="61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567CCA-BA06-A5A2-5135-08356E8FEE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47" y="4833654"/>
            <a:ext cx="612000" cy="612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C9BD3A-DEE6-543E-6A32-409F949C47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47" y="5434193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4344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Система инсталляции </a:t>
            </a:r>
          </a:p>
          <a:p>
            <a:r>
              <a:rPr lang="ru-RU" sz="2400" b="1" dirty="0">
                <a:latin typeface="Kamerik 105 Cyrillic" panose="020B0503040200020004" pitchFamily="34" charset="-52"/>
              </a:rPr>
              <a:t>для подвесного унитаза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0CBB1-8DC1-F2A5-2AFF-DF46787BE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516F72-86F6-AF0F-65D7-730508CA4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7" y="3006408"/>
            <a:ext cx="5035394" cy="2832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AA9BB2-2DDC-1EC1-7B76-82B5FF03A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46" y="3006408"/>
            <a:ext cx="5035393" cy="28324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98E76E-3BB2-4BD3-3DB9-ABD356712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73" y="5096189"/>
            <a:ext cx="611382" cy="61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215E1-EAD3-9AB2-41EF-2078DCDCC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32" y="5096189"/>
            <a:ext cx="61138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60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301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Биде</a:t>
            </a:r>
            <a:r>
              <a:rPr lang="en-US" sz="2400" b="1" dirty="0">
                <a:latin typeface="Kamerik 105 Cyrillic" panose="020B0503040200020004" pitchFamily="34" charset="-52"/>
              </a:rPr>
              <a:t> </a:t>
            </a:r>
            <a:r>
              <a:rPr lang="ru-RU" sz="2400" b="1" dirty="0">
                <a:latin typeface="Kamerik 105 Cyrillic" panose="020B0503040200020004" pitchFamily="34" charset="-52"/>
              </a:rPr>
              <a:t>подвесные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A00EA-0D59-DB6F-3CAE-6DD1DD55EA2C}"/>
              </a:ext>
            </a:extLst>
          </p:cNvPr>
          <p:cNvSpPr txBox="1"/>
          <p:nvPr/>
        </p:nvSpPr>
        <p:spPr>
          <a:xfrm>
            <a:off x="3439134" y="5511550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CONE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A2077-8A9E-0F55-4837-2FFCE81A5495}"/>
              </a:ext>
            </a:extLst>
          </p:cNvPr>
          <p:cNvSpPr txBox="1"/>
          <p:nvPr/>
        </p:nvSpPr>
        <p:spPr>
          <a:xfrm>
            <a:off x="651236" y="5511550"/>
            <a:ext cx="673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OVO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  <a:p>
            <a:endParaRPr lang="ru-RU" sz="1600" dirty="0">
              <a:latin typeface="Kamerik 105 Cyrillic" panose="020B0503040200020004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32823-F645-9406-56DC-F5E9BC1E408E}"/>
              </a:ext>
            </a:extLst>
          </p:cNvPr>
          <p:cNvSpPr txBox="1"/>
          <p:nvPr/>
        </p:nvSpPr>
        <p:spPr>
          <a:xfrm>
            <a:off x="6653384" y="5511549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MACIO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635F7C-379A-60EE-9E00-2EB644AD4707}"/>
              </a:ext>
            </a:extLst>
          </p:cNvPr>
          <p:cNvSpPr/>
          <p:nvPr/>
        </p:nvSpPr>
        <p:spPr>
          <a:xfrm>
            <a:off x="4382523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B91C4F9-B4CA-78AE-BB61-73C681FE829D}"/>
              </a:ext>
            </a:extLst>
          </p:cNvPr>
          <p:cNvSpPr/>
          <p:nvPr/>
        </p:nvSpPr>
        <p:spPr>
          <a:xfrm>
            <a:off x="4732350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473B383-8B75-0D90-9DC9-4714AD39AA5C}"/>
              </a:ext>
            </a:extLst>
          </p:cNvPr>
          <p:cNvSpPr/>
          <p:nvPr/>
        </p:nvSpPr>
        <p:spPr>
          <a:xfrm>
            <a:off x="5082177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1B84EF1-2B59-FEDB-1425-0A50F4B8817B}"/>
              </a:ext>
            </a:extLst>
          </p:cNvPr>
          <p:cNvSpPr/>
          <p:nvPr/>
        </p:nvSpPr>
        <p:spPr>
          <a:xfrm>
            <a:off x="5432004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1DA1C18-4D74-38A3-4298-BA427A71EFBD}"/>
              </a:ext>
            </a:extLst>
          </p:cNvPr>
          <p:cNvSpPr/>
          <p:nvPr/>
        </p:nvSpPr>
        <p:spPr>
          <a:xfrm>
            <a:off x="1432006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DE5A36C-F712-76EE-20C7-9FF0704A052D}"/>
              </a:ext>
            </a:extLst>
          </p:cNvPr>
          <p:cNvSpPr/>
          <p:nvPr/>
        </p:nvSpPr>
        <p:spPr>
          <a:xfrm>
            <a:off x="1781833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747B952-226A-D30D-5803-278B8EDC0319}"/>
              </a:ext>
            </a:extLst>
          </p:cNvPr>
          <p:cNvSpPr/>
          <p:nvPr/>
        </p:nvSpPr>
        <p:spPr>
          <a:xfrm>
            <a:off x="2131660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9E3CA44-F2E2-A528-A409-797FA96F7ACE}"/>
              </a:ext>
            </a:extLst>
          </p:cNvPr>
          <p:cNvSpPr/>
          <p:nvPr/>
        </p:nvSpPr>
        <p:spPr>
          <a:xfrm>
            <a:off x="2481487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2B32EDE-178E-FA48-950B-00D1336FA61A}"/>
              </a:ext>
            </a:extLst>
          </p:cNvPr>
          <p:cNvSpPr/>
          <p:nvPr/>
        </p:nvSpPr>
        <p:spPr>
          <a:xfrm>
            <a:off x="7662691" y="5511549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F47BD3D-C987-EC13-B095-F01A39F0EBB4}"/>
              </a:ext>
            </a:extLst>
          </p:cNvPr>
          <p:cNvSpPr/>
          <p:nvPr/>
        </p:nvSpPr>
        <p:spPr>
          <a:xfrm>
            <a:off x="8012518" y="5511549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347B724-7B84-A562-A151-771BA494DB82}"/>
              </a:ext>
            </a:extLst>
          </p:cNvPr>
          <p:cNvSpPr/>
          <p:nvPr/>
        </p:nvSpPr>
        <p:spPr>
          <a:xfrm>
            <a:off x="8362345" y="5511549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CF1C1CE5-E8B5-731C-968A-BA3FE9B4D8BD}"/>
              </a:ext>
            </a:extLst>
          </p:cNvPr>
          <p:cNvSpPr/>
          <p:nvPr/>
        </p:nvSpPr>
        <p:spPr>
          <a:xfrm>
            <a:off x="8712172" y="5511549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E17FEF-2CC6-BE42-9E54-C97306AD6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r="17615"/>
          <a:stretch/>
        </p:blipFill>
        <p:spPr>
          <a:xfrm>
            <a:off x="9969210" y="1269257"/>
            <a:ext cx="1724892" cy="3862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41C22-0943-90A5-BBD6-ADC52E4347C5}"/>
              </a:ext>
            </a:extLst>
          </p:cNvPr>
          <p:cNvSpPr txBox="1"/>
          <p:nvPr/>
        </p:nvSpPr>
        <p:spPr>
          <a:xfrm>
            <a:off x="10284355" y="5507161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TECNICA</a:t>
            </a:r>
          </a:p>
          <a:p>
            <a:endParaRPr lang="en-US" sz="1600" dirty="0">
              <a:latin typeface="Kamerik 105 Cyrillic" panose="020B0503040200020004" pitchFamily="34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238AE4-7DCC-1D2D-BB6C-4DC29B94B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" y="2535381"/>
            <a:ext cx="2581492" cy="25814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F2E48-409D-4039-E14D-9AA1ED3CE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E2D1DF-99AE-D187-B2BA-B17149152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42" y="2535381"/>
            <a:ext cx="2904497" cy="29044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73E298-258D-A9DD-77E5-F9C9E1C55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09" y="2648018"/>
            <a:ext cx="2593191" cy="25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0808460-4D4D-F60F-13CF-37791A54F5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D94BC-7578-84E8-9682-CA24936B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965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B0C627-06DB-A53A-8479-4D7C1A8F29C3}"/>
              </a:ext>
            </a:extLst>
          </p:cNvPr>
          <p:cNvSpPr txBox="1"/>
          <p:nvPr/>
        </p:nvSpPr>
        <p:spPr>
          <a:xfrm>
            <a:off x="583098" y="4140925"/>
            <a:ext cx="11381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Kamerik 105 Cyrillic" panose="020B0503040200020004" pitchFamily="34" charset="-52"/>
              </a:rPr>
              <a:t>Aqueduto</a:t>
            </a:r>
            <a:r>
              <a:rPr lang="en-US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 – </a:t>
            </a:r>
            <a:r>
              <a:rPr lang="ru-RU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португальский бренд, занимающийся разработкой и селекцией дизайна сантехнического оборудования.</a:t>
            </a:r>
          </a:p>
          <a:p>
            <a:endParaRPr lang="ru-RU" sz="20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Kamerik 105 Cyrillic" panose="020B0503040200020004" pitchFamily="34" charset="-52"/>
              </a:rPr>
              <a:t>*</a:t>
            </a:r>
            <a:r>
              <a:rPr lang="en-US" sz="2000" b="1" dirty="0">
                <a:solidFill>
                  <a:schemeClr val="bg1"/>
                </a:solidFill>
                <a:latin typeface="Kamerik 105 Cyrillic" panose="020B0503040200020004" pitchFamily="34" charset="-52"/>
              </a:rPr>
              <a:t>INSPIRED BY PORTUGAL </a:t>
            </a:r>
            <a:r>
              <a:rPr lang="en-US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– </a:t>
            </a:r>
            <a:r>
              <a:rPr lang="ru-RU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Вдохновлен Португалией</a:t>
            </a:r>
            <a:endParaRPr lang="en-US" sz="20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  <a:p>
            <a:endParaRPr lang="en-US" sz="20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Kamerik 105 Cyrillic" panose="020B0503040200020004" pitchFamily="34" charset="-52"/>
              </a:rPr>
              <a:t>Ключевое сообщение бренда</a:t>
            </a:r>
            <a:r>
              <a:rPr lang="ru-RU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 </a:t>
            </a:r>
            <a:r>
              <a:rPr lang="ru-RU" sz="2000" kern="100" dirty="0">
                <a:solidFill>
                  <a:schemeClr val="bg1"/>
                </a:solidFill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Европейское качество, традиции и дизайн за разумные деньги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EA5D79A-C995-FB55-843A-A3D84052C6C7}"/>
              </a:ext>
            </a:extLst>
          </p:cNvPr>
          <p:cNvGrpSpPr/>
          <p:nvPr/>
        </p:nvGrpSpPr>
        <p:grpSpPr>
          <a:xfrm>
            <a:off x="4126855" y="2421148"/>
            <a:ext cx="3811435" cy="1180890"/>
            <a:chOff x="4126855" y="2786997"/>
            <a:chExt cx="3811435" cy="118089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BE74BD8-3B27-76AE-4F5C-0E282D29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855" y="2786997"/>
              <a:ext cx="3789663" cy="642003"/>
            </a:xfrm>
            <a:prstGeom prst="rect">
              <a:avLst/>
            </a:prstGeom>
          </p:spPr>
        </p:pic>
        <p:sp>
          <p:nvSpPr>
            <p:cNvPr id="12" name="Подзаголовок 2">
              <a:extLst>
                <a:ext uri="{FF2B5EF4-FFF2-40B4-BE49-F238E27FC236}">
                  <a16:creationId xmlns:a16="http://schemas.microsoft.com/office/drawing/2014/main" id="{622E0E7C-3515-50F1-5920-F8704CA51E83}"/>
                </a:ext>
              </a:extLst>
            </p:cNvPr>
            <p:cNvSpPr txBox="1">
              <a:spLocks/>
            </p:cNvSpPr>
            <p:nvPr/>
          </p:nvSpPr>
          <p:spPr>
            <a:xfrm>
              <a:off x="4148627" y="3474858"/>
              <a:ext cx="3789663" cy="493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spc="200" dirty="0">
                  <a:solidFill>
                    <a:schemeClr val="bg1"/>
                  </a:solidFill>
                  <a:latin typeface="Kamerik 105 Cyrillic" panose="020B0503040200020004" pitchFamily="34" charset="-52"/>
                </a:rPr>
                <a:t>INSPIRED BY PORTUGAL</a:t>
              </a:r>
              <a:r>
                <a:rPr lang="ru-RU" sz="1400" b="1" spc="200" dirty="0">
                  <a:solidFill>
                    <a:schemeClr val="bg1"/>
                  </a:solidFill>
                  <a:latin typeface="Kamerik 105 Cyrillic" panose="020B0503040200020004" pitchFamily="34" charset="-52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255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Панели смыва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4BD0D-7BBD-29BC-396A-270703BAA841}"/>
              </a:ext>
            </a:extLst>
          </p:cNvPr>
          <p:cNvSpPr txBox="1"/>
          <p:nvPr/>
        </p:nvSpPr>
        <p:spPr>
          <a:xfrm>
            <a:off x="2604795" y="356583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CIRCULO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4E3E405-6331-FD5D-9468-4CCD0EA88C29}"/>
              </a:ext>
            </a:extLst>
          </p:cNvPr>
          <p:cNvSpPr/>
          <p:nvPr/>
        </p:nvSpPr>
        <p:spPr>
          <a:xfrm>
            <a:off x="3838370" y="3593358"/>
            <a:ext cx="288000" cy="288000"/>
          </a:xfrm>
          <a:prstGeom prst="ellipse">
            <a:avLst/>
          </a:prstGeom>
          <a:gradFill flip="none" rotWithShape="1">
            <a:gsLst>
              <a:gs pos="8000">
                <a:schemeClr val="bg1">
                  <a:lumMod val="65000"/>
                </a:schemeClr>
              </a:gs>
              <a:gs pos="61000">
                <a:schemeClr val="bg1">
                  <a:lumMod val="95000"/>
                </a:schemeClr>
              </a:gs>
              <a:gs pos="42000">
                <a:schemeClr val="bg1">
                  <a:lumMod val="85000"/>
                </a:schemeClr>
              </a:gs>
              <a:gs pos="8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39AC1E1-4E0C-407F-6AD3-D086708521B1}"/>
              </a:ext>
            </a:extLst>
          </p:cNvPr>
          <p:cNvSpPr/>
          <p:nvPr/>
        </p:nvSpPr>
        <p:spPr>
          <a:xfrm>
            <a:off x="4516591" y="3593358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A5BEE1-86F6-4E45-5BBE-4F19A7CAEFFB}"/>
              </a:ext>
            </a:extLst>
          </p:cNvPr>
          <p:cNvSpPr txBox="1"/>
          <p:nvPr/>
        </p:nvSpPr>
        <p:spPr>
          <a:xfrm>
            <a:off x="2511276" y="6139625"/>
            <a:ext cx="1388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QUADRADO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3EB8E4E-B907-5763-6835-5FC2C98CCB5B}"/>
              </a:ext>
            </a:extLst>
          </p:cNvPr>
          <p:cNvSpPr/>
          <p:nvPr/>
        </p:nvSpPr>
        <p:spPr>
          <a:xfrm>
            <a:off x="3900716" y="6151398"/>
            <a:ext cx="288000" cy="288000"/>
          </a:xfrm>
          <a:prstGeom prst="ellipse">
            <a:avLst/>
          </a:prstGeom>
          <a:gradFill flip="none" rotWithShape="1">
            <a:gsLst>
              <a:gs pos="8000">
                <a:schemeClr val="bg1">
                  <a:lumMod val="65000"/>
                </a:schemeClr>
              </a:gs>
              <a:gs pos="61000">
                <a:schemeClr val="bg1">
                  <a:lumMod val="95000"/>
                </a:schemeClr>
              </a:gs>
              <a:gs pos="42000">
                <a:schemeClr val="bg1">
                  <a:lumMod val="85000"/>
                </a:schemeClr>
              </a:gs>
              <a:gs pos="8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874E730-4D27-3FA2-76CF-02B871C34836}"/>
              </a:ext>
            </a:extLst>
          </p:cNvPr>
          <p:cNvSpPr/>
          <p:nvPr/>
        </p:nvSpPr>
        <p:spPr>
          <a:xfrm>
            <a:off x="4578937" y="6151398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B1867-5736-0780-250B-7436BA876ABD}"/>
              </a:ext>
            </a:extLst>
          </p:cNvPr>
          <p:cNvSpPr txBox="1"/>
          <p:nvPr/>
        </p:nvSpPr>
        <p:spPr>
          <a:xfrm>
            <a:off x="6892959" y="3578474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FORMA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78E1326-9C1F-9648-1F34-57135551DA69}"/>
              </a:ext>
            </a:extLst>
          </p:cNvPr>
          <p:cNvSpPr/>
          <p:nvPr/>
        </p:nvSpPr>
        <p:spPr>
          <a:xfrm>
            <a:off x="7918186" y="3593815"/>
            <a:ext cx="288000" cy="288000"/>
          </a:xfrm>
          <a:prstGeom prst="ellipse">
            <a:avLst/>
          </a:prstGeom>
          <a:gradFill flip="none" rotWithShape="1">
            <a:gsLst>
              <a:gs pos="8000">
                <a:schemeClr val="bg1">
                  <a:lumMod val="65000"/>
                </a:schemeClr>
              </a:gs>
              <a:gs pos="61000">
                <a:schemeClr val="bg1">
                  <a:lumMod val="95000"/>
                </a:schemeClr>
              </a:gs>
              <a:gs pos="42000">
                <a:schemeClr val="bg1">
                  <a:lumMod val="85000"/>
                </a:schemeClr>
              </a:gs>
              <a:gs pos="8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1C47626-643F-DD82-5892-9D11969C5442}"/>
              </a:ext>
            </a:extLst>
          </p:cNvPr>
          <p:cNvSpPr/>
          <p:nvPr/>
        </p:nvSpPr>
        <p:spPr>
          <a:xfrm>
            <a:off x="8596407" y="3593815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DE5B2-DFD5-9EB5-E345-C845A1E2ECE1}"/>
              </a:ext>
            </a:extLst>
          </p:cNvPr>
          <p:cNvSpPr txBox="1"/>
          <p:nvPr/>
        </p:nvSpPr>
        <p:spPr>
          <a:xfrm>
            <a:off x="6622612" y="6139625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Kamerik 105 Cyrillic" panose="020B0503040200020004" pitchFamily="34" charset="-52"/>
              </a:rPr>
              <a:t>RETANGULO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42145A4-E4B5-16A8-2857-2A241A202F86}"/>
              </a:ext>
            </a:extLst>
          </p:cNvPr>
          <p:cNvSpPr/>
          <p:nvPr/>
        </p:nvSpPr>
        <p:spPr>
          <a:xfrm>
            <a:off x="8105571" y="6154077"/>
            <a:ext cx="288000" cy="288000"/>
          </a:xfrm>
          <a:prstGeom prst="ellipse">
            <a:avLst/>
          </a:prstGeom>
          <a:gradFill flip="none" rotWithShape="1">
            <a:gsLst>
              <a:gs pos="8000">
                <a:schemeClr val="bg1">
                  <a:lumMod val="65000"/>
                </a:schemeClr>
              </a:gs>
              <a:gs pos="61000">
                <a:schemeClr val="bg1">
                  <a:lumMod val="95000"/>
                </a:schemeClr>
              </a:gs>
              <a:gs pos="42000">
                <a:schemeClr val="bg1">
                  <a:lumMod val="85000"/>
                </a:schemeClr>
              </a:gs>
              <a:gs pos="8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6E7C616-8BC6-3368-0D3A-BAC2A7946FCE}"/>
              </a:ext>
            </a:extLst>
          </p:cNvPr>
          <p:cNvSpPr/>
          <p:nvPr/>
        </p:nvSpPr>
        <p:spPr>
          <a:xfrm>
            <a:off x="8783792" y="6154077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22C62B6-E265-A9AD-E253-5EA41A05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50" y="1535290"/>
            <a:ext cx="2700000" cy="2025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337A9B8-7DF5-2961-EBCD-CF0F8F862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76" y="1535587"/>
            <a:ext cx="2700000" cy="2025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FAFDF3-BD91-B7B6-D369-9ED912541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50" y="4104441"/>
            <a:ext cx="2700000" cy="2025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1AAD185-EE72-AF55-6309-B80DF31FB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86" y="4115018"/>
            <a:ext cx="2700000" cy="2025000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0A7CF596-8299-3D1E-A084-479641CEE388}"/>
              </a:ext>
            </a:extLst>
          </p:cNvPr>
          <p:cNvSpPr/>
          <p:nvPr/>
        </p:nvSpPr>
        <p:spPr>
          <a:xfrm>
            <a:off x="4177481" y="3593358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FE8F0A79-B247-CA72-503F-DA7882A3E2C4}"/>
              </a:ext>
            </a:extLst>
          </p:cNvPr>
          <p:cNvSpPr/>
          <p:nvPr/>
        </p:nvSpPr>
        <p:spPr>
          <a:xfrm>
            <a:off x="8257296" y="3593815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37E8F47-114C-86F0-19D8-1F280FA48AB6}"/>
              </a:ext>
            </a:extLst>
          </p:cNvPr>
          <p:cNvSpPr/>
          <p:nvPr/>
        </p:nvSpPr>
        <p:spPr>
          <a:xfrm>
            <a:off x="4239827" y="6151398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8F47138E-592A-3CCF-C385-A79505571F8B}"/>
              </a:ext>
            </a:extLst>
          </p:cNvPr>
          <p:cNvSpPr/>
          <p:nvPr/>
        </p:nvSpPr>
        <p:spPr>
          <a:xfrm>
            <a:off x="8444682" y="6154077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622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Раковины накладные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5A9F-0EB6-BAD6-6B96-421A017D66BA}"/>
              </a:ext>
            </a:extLst>
          </p:cNvPr>
          <p:cNvSpPr txBox="1"/>
          <p:nvPr/>
        </p:nvSpPr>
        <p:spPr>
          <a:xfrm>
            <a:off x="3413087" y="2496744"/>
            <a:ext cx="187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merik 105 Cyrillic" panose="020B0503040200020004" pitchFamily="34" charset="-52"/>
              </a:rPr>
              <a:t>ESPIRAL </a:t>
            </a:r>
          </a:p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круг </a:t>
            </a:r>
            <a:r>
              <a:rPr lang="en-US" sz="1600" dirty="0">
                <a:latin typeface="Kamerik 105 Cyrillic" panose="020B0503040200020004" pitchFamily="34" charset="-52"/>
                <a:cs typeface="Calibri" panose="020F0502020204030204" pitchFamily="34" charset="0"/>
              </a:rPr>
              <a:t>Ø</a:t>
            </a:r>
            <a:r>
              <a:rPr lang="ru-RU" sz="1600" dirty="0">
                <a:latin typeface="Kamerik 105 Cyrillic" panose="020B0503040200020004" pitchFamily="34" charset="-52"/>
                <a:cs typeface="Calibri" panose="020F0502020204030204" pitchFamily="34" charset="0"/>
              </a:rPr>
              <a:t> 400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502C069-F00C-2B55-33FA-9ED97298A6C4}"/>
              </a:ext>
            </a:extLst>
          </p:cNvPr>
          <p:cNvSpPr/>
          <p:nvPr/>
        </p:nvSpPr>
        <p:spPr>
          <a:xfrm>
            <a:off x="3672110" y="3141000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307E0C5-EDBF-9CA1-B45C-C15C9B4223CF}"/>
              </a:ext>
            </a:extLst>
          </p:cNvPr>
          <p:cNvSpPr/>
          <p:nvPr/>
        </p:nvSpPr>
        <p:spPr>
          <a:xfrm>
            <a:off x="4021937" y="3141000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2C0C459-F6E8-BE39-81D2-AC089C398437}"/>
              </a:ext>
            </a:extLst>
          </p:cNvPr>
          <p:cNvSpPr/>
          <p:nvPr/>
        </p:nvSpPr>
        <p:spPr>
          <a:xfrm>
            <a:off x="4371764" y="3141000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6AED1B8-B8B0-85AE-9CE3-4BBADF889ACA}"/>
              </a:ext>
            </a:extLst>
          </p:cNvPr>
          <p:cNvSpPr/>
          <p:nvPr/>
        </p:nvSpPr>
        <p:spPr>
          <a:xfrm>
            <a:off x="4721591" y="3141000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F91213-5B87-5FBB-1B8C-9DEC478EE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2" y="1860488"/>
            <a:ext cx="2173544" cy="21735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0F8950-E812-6E8C-3755-DA42F5C0E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16" y="1589808"/>
            <a:ext cx="2671614" cy="26706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1F99BB-67A2-87C1-6DA2-E975A1D1665F}"/>
              </a:ext>
            </a:extLst>
          </p:cNvPr>
          <p:cNvSpPr txBox="1"/>
          <p:nvPr/>
        </p:nvSpPr>
        <p:spPr>
          <a:xfrm>
            <a:off x="9789504" y="2496744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Kamerik 105 Cyrillic" panose="020B0503040200020004" pitchFamily="34" charset="-52"/>
              </a:rPr>
              <a:t>ESPIRAL </a:t>
            </a:r>
          </a:p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овал 390*600 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E3914D-69BA-B97B-4827-E3B827394328}"/>
              </a:ext>
            </a:extLst>
          </p:cNvPr>
          <p:cNvSpPr/>
          <p:nvPr/>
        </p:nvSpPr>
        <p:spPr>
          <a:xfrm>
            <a:off x="9931530" y="3141000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585EEC8-6FF5-A9B9-B371-A70174F6814E}"/>
              </a:ext>
            </a:extLst>
          </p:cNvPr>
          <p:cNvSpPr/>
          <p:nvPr/>
        </p:nvSpPr>
        <p:spPr>
          <a:xfrm>
            <a:off x="10281357" y="3141000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EFD59B1-1594-AD68-97E3-697A6AB3786B}"/>
              </a:ext>
            </a:extLst>
          </p:cNvPr>
          <p:cNvSpPr/>
          <p:nvPr/>
        </p:nvSpPr>
        <p:spPr>
          <a:xfrm>
            <a:off x="10631184" y="3141000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7FAC9C3-6E0F-498E-B493-B785C10952BF}"/>
              </a:ext>
            </a:extLst>
          </p:cNvPr>
          <p:cNvSpPr/>
          <p:nvPr/>
        </p:nvSpPr>
        <p:spPr>
          <a:xfrm>
            <a:off x="10981011" y="3141000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561E067-C5BB-4803-CDDF-D1F88BECB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2" y="4227228"/>
            <a:ext cx="2331439" cy="23314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46DF3E-B4D2-AD87-9607-DBAE3F079D3B}"/>
              </a:ext>
            </a:extLst>
          </p:cNvPr>
          <p:cNvSpPr txBox="1"/>
          <p:nvPr/>
        </p:nvSpPr>
        <p:spPr>
          <a:xfrm>
            <a:off x="3381807" y="4879578"/>
            <a:ext cx="1938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Kamerik 105 Cyrillic" panose="020B0503040200020004" pitchFamily="34" charset="-52"/>
              </a:rPr>
              <a:t>ESPIRAL </a:t>
            </a:r>
          </a:p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квадрат </a:t>
            </a:r>
            <a:r>
              <a:rPr lang="ru-RU" sz="1600" dirty="0">
                <a:latin typeface="Kamerik 105 Cyrillic" panose="020B0503040200020004" pitchFamily="34" charset="-52"/>
                <a:cs typeface="Calibri" panose="020F0502020204030204" pitchFamily="34" charset="0"/>
              </a:rPr>
              <a:t>370*370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44F1C546-C7F2-CD19-E734-AAFF28238FDE}"/>
              </a:ext>
            </a:extLst>
          </p:cNvPr>
          <p:cNvSpPr/>
          <p:nvPr/>
        </p:nvSpPr>
        <p:spPr>
          <a:xfrm>
            <a:off x="3672110" y="5523834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DBF85747-29DD-C7C7-4ACB-C4579475F4F7}"/>
              </a:ext>
            </a:extLst>
          </p:cNvPr>
          <p:cNvSpPr/>
          <p:nvPr/>
        </p:nvSpPr>
        <p:spPr>
          <a:xfrm>
            <a:off x="4021937" y="5523834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C2E9BB7B-6C79-860A-3180-1C22649F9610}"/>
              </a:ext>
            </a:extLst>
          </p:cNvPr>
          <p:cNvSpPr/>
          <p:nvPr/>
        </p:nvSpPr>
        <p:spPr>
          <a:xfrm>
            <a:off x="4371764" y="5523834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5CFD027-14F9-5598-22C5-2E6EA4866F83}"/>
              </a:ext>
            </a:extLst>
          </p:cNvPr>
          <p:cNvSpPr/>
          <p:nvPr/>
        </p:nvSpPr>
        <p:spPr>
          <a:xfrm>
            <a:off x="4721591" y="5523834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03FD0C-B085-E8B9-4999-B5739A60D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10" y="4034032"/>
            <a:ext cx="2523059" cy="25230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8CF2222-4F6E-A17A-C948-6E60F12D5FB6}"/>
              </a:ext>
            </a:extLst>
          </p:cNvPr>
          <p:cNvSpPr txBox="1"/>
          <p:nvPr/>
        </p:nvSpPr>
        <p:spPr>
          <a:xfrm>
            <a:off x="9197029" y="4875028"/>
            <a:ext cx="2744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Kamerik 105 Cyrillic" panose="020B0503040200020004" pitchFamily="34" charset="-52"/>
              </a:rPr>
              <a:t>ESPIRAL </a:t>
            </a:r>
          </a:p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прямоугольник 370*500 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3713A172-75AA-6C29-7C72-7CE2466C3BA0}"/>
              </a:ext>
            </a:extLst>
          </p:cNvPr>
          <p:cNvSpPr/>
          <p:nvPr/>
        </p:nvSpPr>
        <p:spPr>
          <a:xfrm>
            <a:off x="9890485" y="5519284"/>
            <a:ext cx="288000" cy="288000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0"/>
                  <a:lumOff val="100000"/>
                </a:schemeClr>
              </a:gs>
              <a:gs pos="65000">
                <a:schemeClr val="bg1">
                  <a:lumMod val="95000"/>
                </a:schemeClr>
              </a:gs>
              <a:gs pos="42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9C532042-05A4-2E4A-CFE9-B9E03FE3ED3B}"/>
              </a:ext>
            </a:extLst>
          </p:cNvPr>
          <p:cNvSpPr/>
          <p:nvPr/>
        </p:nvSpPr>
        <p:spPr>
          <a:xfrm>
            <a:off x="10240312" y="5519284"/>
            <a:ext cx="288000" cy="288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A0DC56CA-DB90-0BD2-005B-C5A2643DA103}"/>
              </a:ext>
            </a:extLst>
          </p:cNvPr>
          <p:cNvSpPr/>
          <p:nvPr/>
        </p:nvSpPr>
        <p:spPr>
          <a:xfrm>
            <a:off x="10590139" y="5519284"/>
            <a:ext cx="288000" cy="288000"/>
          </a:xfrm>
          <a:prstGeom prst="ellipse">
            <a:avLst/>
          </a:prstGeom>
          <a:solidFill>
            <a:srgbClr val="828282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BD847CFC-0649-DC47-DFA9-DB258FF0B7B6}"/>
              </a:ext>
            </a:extLst>
          </p:cNvPr>
          <p:cNvSpPr/>
          <p:nvPr/>
        </p:nvSpPr>
        <p:spPr>
          <a:xfrm>
            <a:off x="10939966" y="5519284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2BEFF3-CA42-41C5-6F47-CB70B59D6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92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Полный ассортимент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0ACC9E-AFF4-5A15-F2B7-8D1D264A7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877429"/>
              </p:ext>
            </p:extLst>
          </p:nvPr>
        </p:nvGraphicFramePr>
        <p:xfrm>
          <a:off x="695325" y="1346848"/>
          <a:ext cx="10801350" cy="50310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548167832"/>
                    </a:ext>
                  </a:extLst>
                </a:gridCol>
                <a:gridCol w="7580775">
                  <a:extLst>
                    <a:ext uri="{9D8B030D-6E8A-4147-A177-3AD203B41FA5}">
                      <a16:colId xmlns:a16="http://schemas.microsoft.com/office/drawing/2014/main" val="2586635517"/>
                    </a:ext>
                  </a:extLst>
                </a:gridCol>
                <a:gridCol w="1753725">
                  <a:extLst>
                    <a:ext uri="{9D8B030D-6E8A-4147-A177-3AD203B41FA5}">
                      <a16:colId xmlns:a16="http://schemas.microsoft.com/office/drawing/2014/main" val="3054784562"/>
                    </a:ext>
                  </a:extLst>
                </a:gridCol>
              </a:tblGrid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689799931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OVO0110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подвесной 525*360 безободковый, сиденье c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7437767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808750046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9763094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370166502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OVOT0110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подвесной 480*360 безободковый, Tornado,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327182206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Унитаз напольный 630*385 безободковый без бачка,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8971272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1336766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33129428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16257786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Унитаз подвесной 525*360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42541539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CONT0110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Унитаз подвесной 480*360 безободковый, Tornado,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982165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CONE Унитаз напольный 630*385 безободковый без бачка, сиденье с микролифтом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4084540509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Унитаз подвесной 520*370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4129578108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Унитаз подвесной 520*370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4293598960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Унитаз подвесной 520*370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287906790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Унитаз подвесной 520*370 безободковый,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12637541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Унитаз напольный 635*385 безободковый без бачка,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68413438"/>
                  </a:ext>
                </a:extLst>
              </a:tr>
              <a:tr h="4248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OVO/CON/MAC0110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OVO/CONE/MACIO Бачок для напольного унитаза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06531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751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Полный ассортимент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49263DC-FFD8-DD25-E0A4-0CC801B27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765718"/>
              </p:ext>
            </p:extLst>
          </p:nvPr>
        </p:nvGraphicFramePr>
        <p:xfrm>
          <a:off x="695325" y="1341437"/>
          <a:ext cx="10803315" cy="21672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991">
                  <a:extLst>
                    <a:ext uri="{9D8B030D-6E8A-4147-A177-3AD203B41FA5}">
                      <a16:colId xmlns:a16="http://schemas.microsoft.com/office/drawing/2014/main" val="2421149311"/>
                    </a:ext>
                  </a:extLst>
                </a:gridCol>
                <a:gridCol w="7574280">
                  <a:extLst>
                    <a:ext uri="{9D8B030D-6E8A-4147-A177-3AD203B41FA5}">
                      <a16:colId xmlns:a16="http://schemas.microsoft.com/office/drawing/2014/main" val="3392980017"/>
                    </a:ext>
                  </a:extLst>
                </a:gridCol>
                <a:gridCol w="1754044">
                  <a:extLst>
                    <a:ext uri="{9D8B030D-6E8A-4147-A177-3AD203B41FA5}">
                      <a16:colId xmlns:a16="http://schemas.microsoft.com/office/drawing/2014/main" val="3569092476"/>
                    </a:ext>
                  </a:extLst>
                </a:gridCol>
              </a:tblGrid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03508354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OVO/CON0410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OVO/CONE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398911381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OVO/CON0440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OVO/CONE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144305473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OVO/CON0420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OVO/CONE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610161655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OVO/CON0430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OVO/CONE 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2249572928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MAC0410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136761911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065457917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MAC0420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2523069658"/>
                  </a:ext>
                </a:extLst>
              </a:tr>
              <a:tr h="240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Сиденье с микролифтом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val="373347825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C6C8461-9C14-7137-B5A6-8E9208F3A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00790"/>
              </p:ext>
            </p:extLst>
          </p:nvPr>
        </p:nvGraphicFramePr>
        <p:xfrm>
          <a:off x="695325" y="3508708"/>
          <a:ext cx="10803315" cy="272858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992">
                  <a:extLst>
                    <a:ext uri="{9D8B030D-6E8A-4147-A177-3AD203B41FA5}">
                      <a16:colId xmlns:a16="http://schemas.microsoft.com/office/drawing/2014/main" val="3909467654"/>
                    </a:ext>
                  </a:extLst>
                </a:gridCol>
                <a:gridCol w="7574279">
                  <a:extLst>
                    <a:ext uri="{9D8B030D-6E8A-4147-A177-3AD203B41FA5}">
                      <a16:colId xmlns:a16="http://schemas.microsoft.com/office/drawing/2014/main" val="2086131550"/>
                    </a:ext>
                  </a:extLst>
                </a:gridCol>
                <a:gridCol w="1754044">
                  <a:extLst>
                    <a:ext uri="{9D8B030D-6E8A-4147-A177-3AD203B41FA5}">
                      <a16:colId xmlns:a16="http://schemas.microsoft.com/office/drawing/2014/main" val="3982200628"/>
                    </a:ext>
                  </a:extLst>
                </a:gridCol>
              </a:tblGrid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00111948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OVO0340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971545304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045553095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OVO0330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OVO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154724934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CONE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392069971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CON0340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CONE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673514217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CONE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964393019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CON0330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CONE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196882246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Биде подвесное 525*370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169398025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MAC0340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736001506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541789914"/>
                  </a:ext>
                </a:extLst>
              </a:tr>
              <a:tr h="227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MAC0330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MACIO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Биде подвесное 525*370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321103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42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Полный ассортимент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87FE0C1-5921-98FB-77BF-0F39AFC2B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96785"/>
              </p:ext>
            </p:extLst>
          </p:nvPr>
        </p:nvGraphicFramePr>
        <p:xfrm>
          <a:off x="695324" y="1792105"/>
          <a:ext cx="10803315" cy="7572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991">
                  <a:extLst>
                    <a:ext uri="{9D8B030D-6E8A-4147-A177-3AD203B41FA5}">
                      <a16:colId xmlns:a16="http://schemas.microsoft.com/office/drawing/2014/main" val="3746223444"/>
                    </a:ext>
                  </a:extLst>
                </a:gridCol>
                <a:gridCol w="7574280">
                  <a:extLst>
                    <a:ext uri="{9D8B030D-6E8A-4147-A177-3AD203B41FA5}">
                      <a16:colId xmlns:a16="http://schemas.microsoft.com/office/drawing/2014/main" val="3949737288"/>
                    </a:ext>
                  </a:extLst>
                </a:gridCol>
                <a:gridCol w="1754044">
                  <a:extLst>
                    <a:ext uri="{9D8B030D-6E8A-4147-A177-3AD203B41FA5}">
                      <a16:colId xmlns:a16="http://schemas.microsoft.com/office/drawing/2014/main" val="4276222639"/>
                    </a:ext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4362420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TEC01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TECNICA Система инсталляции для подвесного унитаза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4630368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TEC02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TECNICA Система инсталляции для подвесного биде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5405264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3754483-2C77-2095-80A6-0E5508A04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721555"/>
              </p:ext>
            </p:extLst>
          </p:nvPr>
        </p:nvGraphicFramePr>
        <p:xfrm>
          <a:off x="693360" y="2538456"/>
          <a:ext cx="10801351" cy="3023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723">
                  <a:extLst>
                    <a:ext uri="{9D8B030D-6E8A-4147-A177-3AD203B41FA5}">
                      <a16:colId xmlns:a16="http://schemas.microsoft.com/office/drawing/2014/main" val="444543201"/>
                    </a:ext>
                  </a:extLst>
                </a:gridCol>
                <a:gridCol w="7572903">
                  <a:extLst>
                    <a:ext uri="{9D8B030D-6E8A-4147-A177-3AD203B41FA5}">
                      <a16:colId xmlns:a16="http://schemas.microsoft.com/office/drawing/2014/main" val="3059980418"/>
                    </a:ext>
                  </a:extLst>
                </a:gridCol>
                <a:gridCol w="1753725">
                  <a:extLst>
                    <a:ext uri="{9D8B030D-6E8A-4147-A177-3AD203B41FA5}">
                      <a16:colId xmlns:a16="http://schemas.microsoft.com/office/drawing/2014/main" val="2201885521"/>
                    </a:ext>
                  </a:extLst>
                </a:gridCol>
              </a:tblGrid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CIR0110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CIRCULO </a:t>
                      </a:r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394212218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CIR0140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CIRCULO 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689475554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CIR0100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CIRCULO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хром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678073059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FOR0110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FORMA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097751889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FOR0140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FORMA 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438284504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FOR0100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FORMA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хром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890388784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RET0110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RETANGULO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226533181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RET0140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RETANGULO 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3248802611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RET0100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RETANGULO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хром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396364791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QUA0110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QUADRADO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814012303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QUA0140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QUADRADO 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245181258"/>
                  </a:ext>
                </a:extLst>
              </a:tr>
              <a:tr h="251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QUA0100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QUADRADO </a:t>
                      </a: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Панель смыва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хром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5333" marR="5333" marT="5333" marB="0" anchor="ctr"/>
                </a:tc>
                <a:extLst>
                  <a:ext uri="{0D108BD9-81ED-4DB2-BD59-A6C34878D82A}">
                    <a16:rowId xmlns:a16="http://schemas.microsoft.com/office/drawing/2014/main" val="1159412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711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Полный ассортимент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2AC4D14-5CF3-3053-F308-9F04C8674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97083"/>
              </p:ext>
            </p:extLst>
          </p:nvPr>
        </p:nvGraphicFramePr>
        <p:xfrm>
          <a:off x="695324" y="1693332"/>
          <a:ext cx="10803315" cy="420406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993">
                  <a:extLst>
                    <a:ext uri="{9D8B030D-6E8A-4147-A177-3AD203B41FA5}">
                      <a16:colId xmlns:a16="http://schemas.microsoft.com/office/drawing/2014/main" val="1917164417"/>
                    </a:ext>
                  </a:extLst>
                </a:gridCol>
                <a:gridCol w="7574279">
                  <a:extLst>
                    <a:ext uri="{9D8B030D-6E8A-4147-A177-3AD203B41FA5}">
                      <a16:colId xmlns:a16="http://schemas.microsoft.com/office/drawing/2014/main" val="3523617073"/>
                    </a:ext>
                  </a:extLst>
                </a:gridCol>
                <a:gridCol w="1754043">
                  <a:extLst>
                    <a:ext uri="{9D8B030D-6E8A-4147-A177-3AD203B41FA5}">
                      <a16:colId xmlns:a16="http://schemas.microsoft.com/office/drawing/2014/main" val="567386766"/>
                    </a:ext>
                  </a:extLst>
                </a:gridCol>
              </a:tblGrid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3736938775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круглая D400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753192092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круглая D400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3269123411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круглая D400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2431584437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круглая D400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3641623362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овальная 390*600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739387134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ESP0240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овальная 390*600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919861295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овальная 390*600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331272295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овальная 390*600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4214661427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квадратная 370*370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2177618653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ESP0340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квадратная 370*370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490669002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квадратная 370*370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3693324772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квадратная 370*370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2048787323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ESP0410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прямоугольная 370*500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748869527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прямоугольная 370*500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черный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565255953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ESP0420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прямоугольная 370*500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белый матовый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446028275"/>
                  </a:ext>
                </a:extLst>
              </a:tr>
              <a:tr h="2472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Kamerik 105 Cyrillic" panose="020B0503040200020004" pitchFamily="34" charset="-52"/>
                        </a:rPr>
                        <a:t>ESP0430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Kamerik 105 Cyrillic" panose="020B0503040200020004" pitchFamily="34" charset="-52"/>
                        </a:rPr>
                        <a:t>ESPIRAL Раковина накладная прямоугольная 370*500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серый матовый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764" marR="3764" marT="3764" marB="0" anchor="ctr"/>
                </a:tc>
                <a:extLst>
                  <a:ext uri="{0D108BD9-81ED-4DB2-BD59-A6C34878D82A}">
                    <a16:rowId xmlns:a16="http://schemas.microsoft.com/office/drawing/2014/main" val="135307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173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Ассортимент - комплекты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0ACC9E-AFF4-5A15-F2B7-8D1D264A7907}"/>
              </a:ext>
            </a:extLst>
          </p:cNvPr>
          <p:cNvGraphicFramePr>
            <a:graphicFrameLocks noGrp="1"/>
          </p:cNvGraphicFramePr>
          <p:nvPr/>
        </p:nvGraphicFramePr>
        <p:xfrm>
          <a:off x="695325" y="1346848"/>
          <a:ext cx="10801350" cy="48253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548167832"/>
                    </a:ext>
                  </a:extLst>
                </a:gridCol>
                <a:gridCol w="7580775">
                  <a:extLst>
                    <a:ext uri="{9D8B030D-6E8A-4147-A177-3AD203B41FA5}">
                      <a16:colId xmlns:a16="http://schemas.microsoft.com/office/drawing/2014/main" val="2586635517"/>
                    </a:ext>
                  </a:extLst>
                </a:gridCol>
                <a:gridCol w="1753725">
                  <a:extLst>
                    <a:ext uri="{9D8B030D-6E8A-4147-A177-3AD203B41FA5}">
                      <a16:colId xmlns:a16="http://schemas.microsoft.com/office/drawing/2014/main" val="3054784562"/>
                    </a:ext>
                  </a:extLst>
                </a:gridCol>
              </a:tblGrid>
              <a:tr h="324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689799931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AQDS001T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CIRCULO Панель смыва, белый глянцевый, OVO Унитаз подвесной 480*360 безободковый, </a:t>
                      </a:r>
                      <a:br>
                        <a:rPr lang="en-US" sz="1100" u="none" strike="noStrike" dirty="0"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Tornado, сиденье с микролифтом, 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7437767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AQDS002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белый глянцевый,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808750046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AQDS003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белый глянцевый,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9763094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AQDS004T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черный матовый, OVO Унитаз подвесной 480*360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Tornado, 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370166502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AQDS005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черный матовый,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327182206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AQDS006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черный матовый,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89712725"/>
                  </a:ext>
                </a:extLst>
              </a:tr>
              <a:tr h="6429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AQDS007T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хром, OVO Унитаз подвесной 480*360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Tornado, 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1336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744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Ассортимент - комплекты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0ACC9E-AFF4-5A15-F2B7-8D1D264A7907}"/>
              </a:ext>
            </a:extLst>
          </p:cNvPr>
          <p:cNvGraphicFramePr>
            <a:graphicFrameLocks noGrp="1"/>
          </p:cNvGraphicFramePr>
          <p:nvPr/>
        </p:nvGraphicFramePr>
        <p:xfrm>
          <a:off x="695325" y="1346848"/>
          <a:ext cx="10801350" cy="47967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548167832"/>
                    </a:ext>
                  </a:extLst>
                </a:gridCol>
                <a:gridCol w="7580775">
                  <a:extLst>
                    <a:ext uri="{9D8B030D-6E8A-4147-A177-3AD203B41FA5}">
                      <a16:colId xmlns:a16="http://schemas.microsoft.com/office/drawing/2014/main" val="2586635517"/>
                    </a:ext>
                  </a:extLst>
                </a:gridCol>
                <a:gridCol w="1753725">
                  <a:extLst>
                    <a:ext uri="{9D8B030D-6E8A-4147-A177-3AD203B41FA5}">
                      <a16:colId xmlns:a16="http://schemas.microsoft.com/office/drawing/2014/main" val="3054784562"/>
                    </a:ext>
                  </a:extLst>
                </a:gridCol>
              </a:tblGrid>
              <a:tr h="323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689799931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AQDS008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хром,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7437767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CIRCULO Панель смыва, хром,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808750046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AQDS010T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комплект: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TECNICA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Панель смыва, белый глянцевый,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OVO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Унитаз подвесной 480*360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Tornado,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9763094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белый глянцевый,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370166502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белый глянцевый,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327182206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AQDS013T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черный матовый, OVO Унитаз подвесной 480*360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Tornado, 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89712725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черный матовый,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1336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186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Ассортимент - комплекты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9C710-7608-97B6-BD29-20674E42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30ACC9E-AFF4-5A15-F2B7-8D1D264A7907}"/>
              </a:ext>
            </a:extLst>
          </p:cNvPr>
          <p:cNvGraphicFramePr>
            <a:graphicFrameLocks noGrp="1"/>
          </p:cNvGraphicFramePr>
          <p:nvPr/>
        </p:nvGraphicFramePr>
        <p:xfrm>
          <a:off x="695325" y="1346848"/>
          <a:ext cx="10801350" cy="47967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548167832"/>
                    </a:ext>
                  </a:extLst>
                </a:gridCol>
                <a:gridCol w="7580775">
                  <a:extLst>
                    <a:ext uri="{9D8B030D-6E8A-4147-A177-3AD203B41FA5}">
                      <a16:colId xmlns:a16="http://schemas.microsoft.com/office/drawing/2014/main" val="2586635517"/>
                    </a:ext>
                  </a:extLst>
                </a:gridCol>
                <a:gridCol w="1753725">
                  <a:extLst>
                    <a:ext uri="{9D8B030D-6E8A-4147-A177-3AD203B41FA5}">
                      <a16:colId xmlns:a16="http://schemas.microsoft.com/office/drawing/2014/main" val="3054784562"/>
                    </a:ext>
                  </a:extLst>
                </a:gridCol>
              </a:tblGrid>
              <a:tr h="323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Артикул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Продукт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Kamerik 105 Cyrillic" panose="020B0503040200020004" pitchFamily="34" charset="-52"/>
                        </a:rPr>
                        <a:t>Цвет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689799931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AQDS015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черный матовый,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7437767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AQDS016T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хром, OVO Унитаз подвесной 480*360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Tornado, 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808750046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AQDS017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хром, CONE Унитаз подвесной 525*360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79763094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AQDS018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TECNICA Система инсталляции для подвесного унитаза,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QUADRADO Панель смыва, хром, MACIO Унитаз подвесной 520*370 безободковый,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2370166502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AQDSOVO10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OVO Унитаз напольный 630*385 безободковый с бачком,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327182206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AQDSCON10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CONE Унитаз напольный 630*385 безободковый с бачком,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3989712725"/>
                  </a:ext>
                </a:extLst>
              </a:tr>
              <a:tr h="6391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AQDSMAC10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AQD комплект: MACIO Унитаз напольный 635*385 безободковый с бачком,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merik 105 Cyrillic" panose="020B0503040200020004" pitchFamily="34" charset="-52"/>
                        </a:rPr>
                        <a:t>сиденье с микролифтом, белый глянцевый</a:t>
                      </a:r>
                    </a:p>
                  </a:txBody>
                  <a:tcPr marL="3368" marR="3368" marT="336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Kamerik 105 Cyrillic" panose="020B0503040200020004" pitchFamily="34" charset="-52"/>
                        </a:rPr>
                        <a:t>белый глянцевый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Kamerik 105 Cyrillic" panose="020B0503040200020004" pitchFamily="34" charset="-52"/>
                      </a:endParaRPr>
                    </a:p>
                  </a:txBody>
                  <a:tcPr marL="3368" marR="3368" marT="3368" marB="0" anchor="ctr"/>
                </a:tc>
                <a:extLst>
                  <a:ext uri="{0D108BD9-81ED-4DB2-BD59-A6C34878D82A}">
                    <a16:rowId xmlns:a16="http://schemas.microsoft.com/office/drawing/2014/main" val="111336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88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Упаковка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B95B2A-9A55-EE9A-6ECF-2EA21EFA9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6C03A-0EF2-A898-3A07-3B6033647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60" y="2581275"/>
            <a:ext cx="3539334" cy="3518174"/>
          </a:xfrm>
          <a:prstGeom prst="rect">
            <a:avLst/>
          </a:prstGeom>
          <a:ln>
            <a:noFill/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B01D476-8344-C4BC-344F-FD241EB3A03F}"/>
              </a:ext>
            </a:extLst>
          </p:cNvPr>
          <p:cNvGrpSpPr/>
          <p:nvPr/>
        </p:nvGrpSpPr>
        <p:grpSpPr>
          <a:xfrm>
            <a:off x="5076397" y="1095876"/>
            <a:ext cx="2578111" cy="5163163"/>
            <a:chOff x="4745032" y="1073795"/>
            <a:chExt cx="2578111" cy="516316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B7882C0-2D85-03E8-A019-0D999244B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2" t="18092" r="32347" b="12488"/>
            <a:stretch/>
          </p:blipFill>
          <p:spPr>
            <a:xfrm>
              <a:off x="5029200" y="1230319"/>
              <a:ext cx="2009776" cy="4760906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43C4239-9E15-B507-5E75-5C4F37824846}"/>
                </a:ext>
              </a:extLst>
            </p:cNvPr>
            <p:cNvSpPr/>
            <p:nvPr/>
          </p:nvSpPr>
          <p:spPr>
            <a:xfrm rot="360000">
              <a:off x="5056193" y="1073795"/>
              <a:ext cx="2266950" cy="574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noFill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0EEF6A3-AD37-E257-31DB-60B1555FD38D}"/>
                </a:ext>
              </a:extLst>
            </p:cNvPr>
            <p:cNvSpPr/>
            <p:nvPr/>
          </p:nvSpPr>
          <p:spPr>
            <a:xfrm rot="703402">
              <a:off x="4745032" y="5586277"/>
              <a:ext cx="2266950" cy="574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noFill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3BFEADF-37E7-1C53-C0C1-CC242F284E15}"/>
                </a:ext>
              </a:extLst>
            </p:cNvPr>
            <p:cNvSpPr/>
            <p:nvPr/>
          </p:nvSpPr>
          <p:spPr>
            <a:xfrm rot="20814702">
              <a:off x="6577907" y="5662941"/>
              <a:ext cx="689441" cy="574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noFill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BD7CCA-1ED0-9078-ED40-94CC9651E03B}"/>
                </a:ext>
              </a:extLst>
            </p:cNvPr>
            <p:cNvSpPr/>
            <p:nvPr/>
          </p:nvSpPr>
          <p:spPr>
            <a:xfrm rot="20814702">
              <a:off x="4769080" y="1277430"/>
              <a:ext cx="689441" cy="365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noFill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78748B-6986-0D3F-55D4-D322BA21E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920" y="2956701"/>
            <a:ext cx="2111317" cy="27673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BBB053-4542-6122-CA33-D4D882A99687}"/>
              </a:ext>
            </a:extLst>
          </p:cNvPr>
          <p:cNvSpPr txBox="1"/>
          <p:nvPr/>
        </p:nvSpPr>
        <p:spPr>
          <a:xfrm>
            <a:off x="1611100" y="5891654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Унитазы подвесные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4C763-C17C-D740-B8FE-6C3F99DB5C8A}"/>
              </a:ext>
            </a:extLst>
          </p:cNvPr>
          <p:cNvSpPr txBox="1"/>
          <p:nvPr/>
        </p:nvSpPr>
        <p:spPr>
          <a:xfrm>
            <a:off x="5068002" y="5891654"/>
            <a:ext cx="2640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Система инсталляции</a:t>
            </a:r>
          </a:p>
          <a:p>
            <a:pPr algn="ctr"/>
            <a:r>
              <a:rPr lang="ru-RU" sz="1600" dirty="0">
                <a:latin typeface="Kamerik 105 Cyrillic" panose="020B0503040200020004" pitchFamily="34" charset="-52"/>
              </a:rPr>
              <a:t>для унитаза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8E7518-02DC-E4D0-E707-3ADCBEAFE32D}"/>
              </a:ext>
            </a:extLst>
          </p:cNvPr>
          <p:cNvSpPr txBox="1"/>
          <p:nvPr/>
        </p:nvSpPr>
        <p:spPr>
          <a:xfrm>
            <a:off x="9021501" y="5891654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Остальное</a:t>
            </a:r>
            <a:endParaRPr lang="en-US" sz="1600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614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О бренде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F8375-2633-976C-5921-9661D19CB5BE}"/>
              </a:ext>
            </a:extLst>
          </p:cNvPr>
          <p:cNvSpPr txBox="1"/>
          <p:nvPr/>
        </p:nvSpPr>
        <p:spPr>
          <a:xfrm>
            <a:off x="598111" y="1862254"/>
            <a:ext cx="50476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Kamerik 105 Cyrillic" panose="020B0503040200020004" pitchFamily="34" charset="-52"/>
              </a:rPr>
              <a:t>Качество. Надежность. Технологичность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Kamerik 105 Cyrillic" panose="020B05030402000200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Kamerik 105 Cyrillic" panose="020B0503040200020004" pitchFamily="34" charset="-52"/>
              </a:rPr>
              <a:t>Весь спектр изделий для ванной комнаты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Kamerik 105 Cyrillic" panose="020B05030402000200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Kamerik 105 Cyrillic" panose="020B0503040200020004" pitchFamily="34" charset="-52"/>
              </a:rPr>
              <a:t>Самые востребованные цвета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Kamerik 105 Cyrillic" panose="020B05030402000200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Kamerik 105 Cyrillic" panose="020B0503040200020004" pitchFamily="34" charset="-52"/>
              </a:rPr>
              <a:t>Простой выбор гармонирующих изделий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Kamerik 105 Cyrillic" panose="020B05030402000200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Kamerik 105 Cyrillic" panose="020B0503040200020004" pitchFamily="34" charset="-52"/>
              </a:rPr>
              <a:t>Долговечность подтвержденная продолжительной гарантией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Kamerik 105 Cyrillic" panose="020B05030402000200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Kamerik 105 Cyrillic" panose="020B0503040200020004" pitchFamily="34" charset="-52"/>
              </a:rPr>
              <a:t>Inspired by Portugal</a:t>
            </a:r>
            <a:endParaRPr lang="ru-RU" b="1" dirty="0">
              <a:latin typeface="Kamerik 105 Cyrillic" panose="020B05030402000200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75FBC-DCC8-8D06-2367-44CD52574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ED55C-8F1D-E0EA-EBB6-298AEADC6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63" y="2120175"/>
            <a:ext cx="1471047" cy="249209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85159F3-BCDD-077E-7E4A-AE3B5BBB0A9D}"/>
              </a:ext>
            </a:extLst>
          </p:cNvPr>
          <p:cNvSpPr txBox="1">
            <a:spLocks/>
          </p:cNvSpPr>
          <p:nvPr/>
        </p:nvSpPr>
        <p:spPr>
          <a:xfrm>
            <a:off x="6481538" y="2370990"/>
            <a:ext cx="1414371" cy="15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b="1" spc="2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INSPIRED BY PORTUGAL</a:t>
            </a:r>
            <a:endParaRPr lang="ru-RU" sz="400" b="1" spc="2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446EE-4724-FFCA-3592-6078BCA69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46" y="1442901"/>
            <a:ext cx="5619594" cy="47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5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722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POS</a:t>
            </a:r>
            <a:r>
              <a:rPr lang="ru-RU" sz="2400" b="1" dirty="0">
                <a:latin typeface="Kamerik 105 Cyrillic" panose="020B0503040200020004" pitchFamily="34" charset="-52"/>
              </a:rPr>
              <a:t>. Стенд для унитазов/биде и раковин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04BE75-1A5C-EC48-B4A6-17ABBA14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E94DC0-DA51-5748-9C6C-C4E4AB280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85" y="1333957"/>
            <a:ext cx="2731625" cy="5029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839A9D-F150-3B42-DE90-B53748FCE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486" y="1799566"/>
            <a:ext cx="4661027" cy="43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58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04BE75-1A5C-EC48-B4A6-17ABBA14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776E5-BFB2-4D9E-CACE-65EDB405F9EA}"/>
              </a:ext>
            </a:extLst>
          </p:cNvPr>
          <p:cNvSpPr txBox="1"/>
          <p:nvPr/>
        </p:nvSpPr>
        <p:spPr>
          <a:xfrm>
            <a:off x="588585" y="494843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POS</a:t>
            </a:r>
            <a:r>
              <a:rPr lang="ru-RU" sz="2400" b="1" dirty="0">
                <a:latin typeface="Kamerik 105 Cyrillic" panose="020B0503040200020004" pitchFamily="34" charset="-52"/>
              </a:rPr>
              <a:t>. Стенд для унитазов/биде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45F48F-82A2-EBC9-B22A-4298A97B1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r="12321" b="37385"/>
          <a:stretch/>
        </p:blipFill>
        <p:spPr>
          <a:xfrm>
            <a:off x="5881129" y="2675509"/>
            <a:ext cx="5429207" cy="3369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B91FDC-2C02-DA01-0F78-53C643A2F2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6161" r="23499" b="3092"/>
          <a:stretch/>
        </p:blipFill>
        <p:spPr>
          <a:xfrm>
            <a:off x="457854" y="1454735"/>
            <a:ext cx="4980649" cy="45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29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04BE75-1A5C-EC48-B4A6-17ABBA14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C0954-BB18-A895-7BE9-3E575B565D98}"/>
              </a:ext>
            </a:extLst>
          </p:cNvPr>
          <p:cNvSpPr txBox="1"/>
          <p:nvPr/>
        </p:nvSpPr>
        <p:spPr>
          <a:xfrm>
            <a:off x="588585" y="494843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POS</a:t>
            </a:r>
            <a:r>
              <a:rPr lang="ru-RU" sz="2400" b="1" dirty="0">
                <a:latin typeface="Kamerik 105 Cyrillic" panose="020B0503040200020004" pitchFamily="34" charset="-52"/>
              </a:rPr>
              <a:t>. Стенд для системы инсталляции</a:t>
            </a:r>
          </a:p>
          <a:p>
            <a:r>
              <a:rPr lang="ru-RU" sz="2400" b="1" dirty="0">
                <a:latin typeface="Kamerik 105 Cyrillic" panose="020B0503040200020004" pitchFamily="34" charset="-52"/>
              </a:rPr>
              <a:t>и панелей смыва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9F5529-24D0-31B7-2DC1-3B0C82BD0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86" y="1449659"/>
            <a:ext cx="2853422" cy="5186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A9C4F7-0E29-7240-E7C4-0902CE195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92" y="1846339"/>
            <a:ext cx="4941351" cy="43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82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00D07-FABD-1989-C00E-2C4485DC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10" y="382603"/>
            <a:ext cx="9201727" cy="7155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Веб-сайты</a:t>
            </a:r>
            <a:endParaRPr lang="ru-RU" sz="2400" dirty="0">
              <a:solidFill>
                <a:srgbClr val="7194B4"/>
              </a:solidFill>
              <a:latin typeface="Kamerik 105 Cyrillic" panose="020B05030402000200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5159A2-8861-3678-4879-DA0D30921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41" y="1358972"/>
            <a:ext cx="4190644" cy="4891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47C8E3-91CE-B55B-0F52-E7A27F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4B5417-91D6-FBC5-E6BE-FF9E44436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59" y="1411805"/>
            <a:ext cx="5515425" cy="2424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EA74A3-0301-8337-51ED-5CE846AEB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59" y="3962171"/>
            <a:ext cx="5515424" cy="23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00D07-FABD-1989-C00E-2C4485DC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10" y="382603"/>
            <a:ext cx="9201727" cy="71553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Веб-сайты</a:t>
            </a:r>
            <a:endParaRPr lang="ru-RU" sz="2400" dirty="0">
              <a:solidFill>
                <a:srgbClr val="7194B4"/>
              </a:solidFill>
              <a:latin typeface="Kamerik 105 Cyrillic" panose="020B05030402000200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47C8E3-91CE-B55B-0F52-E7A27F8C7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F4709-B2AB-6A41-0478-D194EDBEE7DD}"/>
              </a:ext>
            </a:extLst>
          </p:cNvPr>
          <p:cNvSpPr txBox="1"/>
          <p:nvPr/>
        </p:nvSpPr>
        <p:spPr>
          <a:xfrm>
            <a:off x="598110" y="3138520"/>
            <a:ext cx="107990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Kamerik 105 Cyrillic" panose="020B0503040200020004" pitchFamily="34" charset="-52"/>
              </a:rPr>
              <a:t>Русскоязычный сайт</a:t>
            </a:r>
            <a:r>
              <a:rPr lang="en-US" sz="2000" dirty="0">
                <a:latin typeface="Kamerik 105 Cyrillic" panose="020B0503040200020004" pitchFamily="34" charset="-52"/>
              </a:rPr>
              <a:t>:</a:t>
            </a:r>
            <a:r>
              <a:rPr lang="ru-RU" sz="2000" dirty="0">
                <a:latin typeface="Kamerik 105 Cyrillic" panose="020B0503040200020004" pitchFamily="34" charset="-52"/>
              </a:rPr>
              <a:t> </a:t>
            </a:r>
            <a:r>
              <a:rPr lang="en-US" sz="2000" dirty="0">
                <a:latin typeface="Kamerik 105 Cyrillic" panose="020B0503040200020004" pitchFamily="34" charset="-52"/>
                <a:hlinkClick r:id="rId4"/>
              </a:rPr>
              <a:t>https://aqueduto-design.ru/</a:t>
            </a:r>
            <a:r>
              <a:rPr lang="en-US" sz="2000" dirty="0">
                <a:latin typeface="Kamerik 105 Cyrillic" panose="020B0503040200020004" pitchFamily="34" charset="-52"/>
              </a:rPr>
              <a:t> </a:t>
            </a:r>
            <a:r>
              <a:rPr lang="ru-RU" sz="2000" dirty="0">
                <a:latin typeface="Kamerik 105 Cyrillic" panose="020B0503040200020004" pitchFamily="34" charset="-52"/>
              </a:rPr>
              <a:t>или </a:t>
            </a:r>
            <a:r>
              <a:rPr lang="en-US" sz="2000" dirty="0">
                <a:latin typeface="Kamerik 105 Cyrillic" panose="020B0503040200020004" pitchFamily="34" charset="-52"/>
                <a:hlinkClick r:id="rId5"/>
              </a:rPr>
              <a:t>https://aqueduto.ru/</a:t>
            </a:r>
            <a:endParaRPr lang="en-US" sz="2000" dirty="0">
              <a:latin typeface="Kamerik 105 Cyrillic" panose="020B0503040200020004" pitchFamily="34" charset="-52"/>
            </a:endParaRPr>
          </a:p>
          <a:p>
            <a:endParaRPr lang="ru-RU" sz="2000" dirty="0">
              <a:latin typeface="Kamerik 105 Cyrillic" panose="020B0503040200020004" pitchFamily="34" charset="-52"/>
            </a:endParaRPr>
          </a:p>
          <a:p>
            <a:r>
              <a:rPr lang="ru-RU" sz="2000" dirty="0">
                <a:latin typeface="Kamerik 105 Cyrillic" panose="020B0503040200020004" pitchFamily="34" charset="-52"/>
              </a:rPr>
              <a:t>Англоязычный (Португальский сайт): </a:t>
            </a:r>
            <a:r>
              <a:rPr lang="en-US" sz="2000" dirty="0">
                <a:latin typeface="Kamerik 105 Cyrillic" panose="020B0503040200020004" pitchFamily="34" charset="-52"/>
                <a:hlinkClick r:id="rId6"/>
              </a:rPr>
              <a:t>http://www.aqueduto-design.pt/</a:t>
            </a:r>
            <a:endParaRPr lang="en-US" sz="2000" dirty="0">
              <a:latin typeface="Kamerik 105 Cyrillic" panose="020B0503040200020004" pitchFamily="34" charset="-52"/>
            </a:endParaRPr>
          </a:p>
          <a:p>
            <a:endParaRPr lang="en-US" sz="2000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256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4717" y="380346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Kamerik 105 Cyrillic" panose="020B0503040200020004" pitchFamily="34" charset="-52"/>
              </a:rPr>
              <a:t>eCom</a:t>
            </a:r>
            <a:r>
              <a:rPr lang="en-US" sz="2400" b="1" dirty="0">
                <a:latin typeface="Kamerik 105 Cyrillic" panose="020B0503040200020004" pitchFamily="34" charset="-52"/>
              </a:rPr>
              <a:t>-</a:t>
            </a:r>
            <a:r>
              <a:rPr lang="ru-RU" sz="2400" b="1" dirty="0">
                <a:latin typeface="Kamerik 105 Cyrillic" panose="020B0503040200020004" pitchFamily="34" charset="-52"/>
              </a:rPr>
              <a:t>контент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38805-3BF9-8B5E-914C-4A5DE751C8FA}"/>
              </a:ext>
            </a:extLst>
          </p:cNvPr>
          <p:cNvSpPr txBox="1"/>
          <p:nvPr/>
        </p:nvSpPr>
        <p:spPr>
          <a:xfrm>
            <a:off x="5557432" y="1689298"/>
            <a:ext cx="86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OVO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427ACC-B006-9EBD-1317-39197C3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74343-A786-985F-7164-6230BD19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6" y="2135893"/>
            <a:ext cx="3650290" cy="3541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01DA6C-8FB7-350F-7D61-F117A9ED3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673" y="2135893"/>
            <a:ext cx="3562627" cy="3541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C48E9-94C9-0FBB-5A81-9131F2E81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666" y="2123979"/>
            <a:ext cx="3602667" cy="3553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2C82265-EC81-8E70-D6D9-C18C1AEBB87E}"/>
              </a:ext>
            </a:extLst>
          </p:cNvPr>
          <p:cNvSpPr txBox="1">
            <a:spLocks/>
          </p:cNvSpPr>
          <p:nvPr/>
        </p:nvSpPr>
        <p:spPr>
          <a:xfrm>
            <a:off x="334566" y="1480341"/>
            <a:ext cx="3391293" cy="52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Kamerik 105 Cyrillic" panose="020B0503040200020004" pitchFamily="34" charset="-52"/>
              </a:rPr>
              <a:t>Изображения продуктов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84C3F90-F206-A8FC-673C-CD2A922DD4F4}"/>
              </a:ext>
            </a:extLst>
          </p:cNvPr>
          <p:cNvSpPr txBox="1">
            <a:spLocks/>
          </p:cNvSpPr>
          <p:nvPr/>
        </p:nvSpPr>
        <p:spPr>
          <a:xfrm>
            <a:off x="4294666" y="1480341"/>
            <a:ext cx="3391293" cy="52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Kamerik 105 Cyrillic" panose="020B0503040200020004" pitchFamily="34" charset="-52"/>
              </a:rPr>
              <a:t>Размерные чертежи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FEF0F1A-CA65-81AA-C590-FCE37B9F8AC0}"/>
              </a:ext>
            </a:extLst>
          </p:cNvPr>
          <p:cNvSpPr txBox="1">
            <a:spLocks/>
          </p:cNvSpPr>
          <p:nvPr/>
        </p:nvSpPr>
        <p:spPr>
          <a:xfrm>
            <a:off x="8219673" y="1484064"/>
            <a:ext cx="3391293" cy="52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Kamerik 105 Cyrillic" panose="020B0503040200020004" pitchFamily="34" charset="-52"/>
              </a:rPr>
              <a:t>Упаковка</a:t>
            </a:r>
          </a:p>
        </p:txBody>
      </p:sp>
    </p:spTree>
    <p:extLst>
      <p:ext uri="{BB962C8B-B14F-4D97-AF65-F5344CB8AC3E}">
        <p14:creationId xmlns:p14="http://schemas.microsoft.com/office/powerpoint/2010/main" val="1051306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55166E-DAE6-99F0-9205-648E840FBCE0}"/>
              </a:ext>
            </a:extLst>
          </p:cNvPr>
          <p:cNvSpPr txBox="1"/>
          <p:nvPr/>
        </p:nvSpPr>
        <p:spPr>
          <a:xfrm>
            <a:off x="1774403" y="5897012"/>
            <a:ext cx="81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CONE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8585" y="384103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Kamerik 105 Cyrillic" panose="020B0503040200020004" pitchFamily="34" charset="-52"/>
              </a:rPr>
              <a:t>eCom</a:t>
            </a:r>
            <a:r>
              <a:rPr lang="en-US" sz="2400" b="1" dirty="0">
                <a:latin typeface="Kamerik 105 Cyrillic" panose="020B0503040200020004" pitchFamily="34" charset="-52"/>
              </a:rPr>
              <a:t>-</a:t>
            </a:r>
            <a:r>
              <a:rPr lang="ru-RU" sz="2400" b="1" dirty="0">
                <a:latin typeface="Kamerik 105 Cyrillic" panose="020B0503040200020004" pitchFamily="34" charset="-52"/>
              </a:rPr>
              <a:t>контент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90DB5-102B-0A03-35A5-A3E39B02A3B5}"/>
              </a:ext>
            </a:extLst>
          </p:cNvPr>
          <p:cNvSpPr txBox="1"/>
          <p:nvPr/>
        </p:nvSpPr>
        <p:spPr>
          <a:xfrm>
            <a:off x="9524941" y="5885746"/>
            <a:ext cx="11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MACIO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E35CE-6E66-9867-EF92-B4B960F7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37C1C0-A5C3-EC86-B09E-A3B55E3C9A32}"/>
              </a:ext>
            </a:extLst>
          </p:cNvPr>
          <p:cNvSpPr txBox="1">
            <a:spLocks/>
          </p:cNvSpPr>
          <p:nvPr/>
        </p:nvSpPr>
        <p:spPr>
          <a:xfrm>
            <a:off x="599471" y="1452673"/>
            <a:ext cx="5213500" cy="52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Kamerik 105 Cyrillic" panose="020B0503040200020004" pitchFamily="34" charset="-52"/>
              </a:rPr>
              <a:t>Продукты в интерьерах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468F3C-662E-8E68-8B96-44669AA73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1732" r="16904" b="17938"/>
          <a:stretch/>
        </p:blipFill>
        <p:spPr>
          <a:xfrm>
            <a:off x="8074749" y="2334241"/>
            <a:ext cx="3624148" cy="37423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95DC95-7C4A-475E-4DEB-F49260C92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r="16930" b="13303"/>
          <a:stretch/>
        </p:blipFill>
        <p:spPr>
          <a:xfrm>
            <a:off x="4354110" y="2334241"/>
            <a:ext cx="3483777" cy="37505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327DD1-2C1B-4728-E56D-DD635DE63B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865" r="3178" b="18979"/>
          <a:stretch/>
        </p:blipFill>
        <p:spPr>
          <a:xfrm>
            <a:off x="588585" y="2334241"/>
            <a:ext cx="3528665" cy="37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6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67277-7036-49E8-ECF4-DC732385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45" y="2731040"/>
            <a:ext cx="3680310" cy="3085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5841C4-031F-E2D1-4A77-EABE120BE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8" y="2731040"/>
            <a:ext cx="3671738" cy="308597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8585" y="384103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Kamerik 105 Cyrillic" panose="020B0503040200020004" pitchFamily="34" charset="-52"/>
              </a:rPr>
              <a:t>eCom</a:t>
            </a:r>
            <a:r>
              <a:rPr lang="en-US" sz="2400" b="1" dirty="0">
                <a:latin typeface="Kamerik 105 Cyrillic" panose="020B0503040200020004" pitchFamily="34" charset="-52"/>
              </a:rPr>
              <a:t>-</a:t>
            </a:r>
            <a:r>
              <a:rPr lang="ru-RU" sz="2400" b="1" dirty="0">
                <a:latin typeface="Kamerik 105 Cyrillic" panose="020B0503040200020004" pitchFamily="34" charset="-52"/>
              </a:rPr>
              <a:t>контент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E35CE-6E66-9867-EF92-B4B960F7C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37C1C0-A5C3-EC86-B09E-A3B55E3C9A32}"/>
              </a:ext>
            </a:extLst>
          </p:cNvPr>
          <p:cNvSpPr txBox="1">
            <a:spLocks/>
          </p:cNvSpPr>
          <p:nvPr/>
        </p:nvSpPr>
        <p:spPr>
          <a:xfrm>
            <a:off x="599471" y="1905060"/>
            <a:ext cx="5213500" cy="52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Kamerik 105 Cyrillic" panose="020B0503040200020004" pitchFamily="34" charset="-52"/>
              </a:rPr>
              <a:t>Имиджевые изображения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765683-03E9-14E4-3FB5-6407DBC1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71" y="5300363"/>
            <a:ext cx="1471047" cy="249209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8D3CC6ED-A8E2-5CAD-2B99-8A0DE55EE44F}"/>
              </a:ext>
            </a:extLst>
          </p:cNvPr>
          <p:cNvSpPr txBox="1">
            <a:spLocks/>
          </p:cNvSpPr>
          <p:nvPr/>
        </p:nvSpPr>
        <p:spPr>
          <a:xfrm>
            <a:off x="4538846" y="5551178"/>
            <a:ext cx="1414371" cy="15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b="1" spc="2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INSPIRED BY PORTUGAL</a:t>
            </a:r>
            <a:endParaRPr lang="ru-RU" sz="400" b="1" spc="2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BC77A0-F35A-402F-9BE1-08DFF8FE4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6" y="5300363"/>
            <a:ext cx="1471047" cy="249209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E029674-BEFD-B892-F1FF-C696DB344A8D}"/>
              </a:ext>
            </a:extLst>
          </p:cNvPr>
          <p:cNvSpPr txBox="1">
            <a:spLocks/>
          </p:cNvSpPr>
          <p:nvPr/>
        </p:nvSpPr>
        <p:spPr>
          <a:xfrm>
            <a:off x="698071" y="5551178"/>
            <a:ext cx="1414371" cy="15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b="1" spc="2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INSPIRED BY PORTUGAL</a:t>
            </a:r>
            <a:endParaRPr lang="ru-RU" sz="400" b="1" spc="2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1DB6B2-8DAE-4479-E24B-9BE72C0DB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84" y="2731040"/>
            <a:ext cx="3707445" cy="31159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CFDBEC-F747-4554-E1C8-B6AA18C95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78" y="2936305"/>
            <a:ext cx="1471047" cy="249209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1ADE8494-749B-E4B9-8D12-115BA8BA81B4}"/>
              </a:ext>
            </a:extLst>
          </p:cNvPr>
          <p:cNvSpPr txBox="1">
            <a:spLocks/>
          </p:cNvSpPr>
          <p:nvPr/>
        </p:nvSpPr>
        <p:spPr>
          <a:xfrm>
            <a:off x="8263353" y="3187120"/>
            <a:ext cx="1414371" cy="15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b="1" spc="200" dirty="0">
                <a:solidFill>
                  <a:schemeClr val="bg1"/>
                </a:solidFill>
                <a:latin typeface="Kamerik 105 Cyrillic" panose="020B0503040200020004" pitchFamily="34" charset="-52"/>
              </a:rPr>
              <a:t>INSPIRED BY PORTUGAL</a:t>
            </a:r>
            <a:endParaRPr lang="ru-RU" sz="400" b="1" spc="200" dirty="0">
              <a:solidFill>
                <a:schemeClr val="bg1"/>
              </a:solidFill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2738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55166E-DAE6-99F0-9205-648E840FBCE0}"/>
              </a:ext>
            </a:extLst>
          </p:cNvPr>
          <p:cNvSpPr txBox="1"/>
          <p:nvPr/>
        </p:nvSpPr>
        <p:spPr>
          <a:xfrm>
            <a:off x="1774403" y="5897012"/>
            <a:ext cx="81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CONE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8585" y="384103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Kamerik 105 Cyrillic" panose="020B0503040200020004" pitchFamily="34" charset="-52"/>
              </a:rPr>
              <a:t>3</a:t>
            </a:r>
            <a:r>
              <a:rPr lang="en-US" sz="2400" b="1" dirty="0">
                <a:latin typeface="Kamerik 105 Cyrillic" panose="020B0503040200020004" pitchFamily="34" charset="-52"/>
              </a:rPr>
              <a:t>D</a:t>
            </a:r>
            <a:r>
              <a:rPr lang="ru-RU" sz="2400" b="1" dirty="0">
                <a:latin typeface="Kamerik 105 Cyrillic" panose="020B0503040200020004" pitchFamily="34" charset="-52"/>
              </a:rPr>
              <a:t> модели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90DB5-102B-0A03-35A5-A3E39B02A3B5}"/>
              </a:ext>
            </a:extLst>
          </p:cNvPr>
          <p:cNvSpPr txBox="1"/>
          <p:nvPr/>
        </p:nvSpPr>
        <p:spPr>
          <a:xfrm>
            <a:off x="9524941" y="5885746"/>
            <a:ext cx="11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MACIO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E35CE-6E66-9867-EF92-B4B960F7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43CFC-389E-6A0E-53F3-8A5FF1A05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91" r="14435"/>
          <a:stretch/>
        </p:blipFill>
        <p:spPr>
          <a:xfrm>
            <a:off x="709319" y="1689298"/>
            <a:ext cx="3105892" cy="4269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6A6DFE-BE01-C75A-AF54-9709225AC15A}"/>
              </a:ext>
            </a:extLst>
          </p:cNvPr>
          <p:cNvSpPr txBox="1">
            <a:spLocks/>
          </p:cNvSpPr>
          <p:nvPr/>
        </p:nvSpPr>
        <p:spPr>
          <a:xfrm>
            <a:off x="4415987" y="4997380"/>
            <a:ext cx="4188603" cy="961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Kamerik 105 Cyrillic" panose="020B0503040200020004" pitchFamily="34" charset="-52"/>
              </a:rPr>
              <a:t>3</a:t>
            </a:r>
            <a:r>
              <a:rPr lang="en-US" sz="1600" dirty="0">
                <a:latin typeface="Kamerik 105 Cyrillic" panose="020B0503040200020004" pitchFamily="34" charset="-52"/>
              </a:rPr>
              <a:t>D – </a:t>
            </a:r>
            <a:r>
              <a:rPr lang="ru-RU" sz="1600" dirty="0">
                <a:latin typeface="Kamerik 105 Cyrillic" panose="020B0503040200020004" pitchFamily="34" charset="-52"/>
              </a:rPr>
              <a:t>модели для проектировщиков</a:t>
            </a:r>
            <a:r>
              <a:rPr lang="en-US" sz="1600" dirty="0">
                <a:latin typeface="Kamerik 105 Cyrillic" panose="020B0503040200020004" pitchFamily="34" charset="-52"/>
              </a:rPr>
              <a:t>/</a:t>
            </a:r>
            <a:r>
              <a:rPr lang="ru-RU" sz="1600" dirty="0">
                <a:latin typeface="Kamerik 105 Cyrillic" panose="020B0503040200020004" pitchFamily="34" charset="-52"/>
              </a:rPr>
              <a:t>дизайнеров размещены на сайте </a:t>
            </a:r>
            <a:br>
              <a:rPr lang="ru-RU" sz="1600" dirty="0">
                <a:latin typeface="Kamerik 105 Cyrillic" panose="020B0503040200020004" pitchFamily="34" charset="-52"/>
              </a:rPr>
            </a:br>
            <a:r>
              <a:rPr lang="en-US" sz="1600" dirty="0">
                <a:latin typeface="Kamerik 105 Cyrillic" panose="020B0503040200020004" pitchFamily="34" charset="-52"/>
              </a:rPr>
              <a:t>aqueduto-design.ru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575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8585" y="384103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Kamerik 105 Cyrillic" panose="020B0503040200020004" pitchFamily="34" charset="-52"/>
              </a:rPr>
              <a:t>Инструкции по монтажу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90DB5-102B-0A03-35A5-A3E39B02A3B5}"/>
              </a:ext>
            </a:extLst>
          </p:cNvPr>
          <p:cNvSpPr txBox="1"/>
          <p:nvPr/>
        </p:nvSpPr>
        <p:spPr>
          <a:xfrm>
            <a:off x="9524941" y="5885746"/>
            <a:ext cx="11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MACIO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E35CE-6E66-9867-EF92-B4B960F7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5D0578-B67F-BCAD-9F7E-2E8AEE8E3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05" y="1670392"/>
            <a:ext cx="3038040" cy="4269818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</a:ln>
          <a:effectLst/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0372B8ED-CE00-5EFF-2DB0-15A0139677E3}"/>
              </a:ext>
            </a:extLst>
          </p:cNvPr>
          <p:cNvSpPr txBox="1">
            <a:spLocks/>
          </p:cNvSpPr>
          <p:nvPr/>
        </p:nvSpPr>
        <p:spPr>
          <a:xfrm>
            <a:off x="4279169" y="4162027"/>
            <a:ext cx="7343044" cy="1908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Kamerik 105 Cyrillic" panose="020B0503040200020004" pitchFamily="34" charset="-52"/>
              </a:rPr>
              <a:t>Инсталляции для унитазов и клавиши смыва </a:t>
            </a:r>
            <a:br>
              <a:rPr lang="ru-RU" sz="1600" dirty="0">
                <a:latin typeface="Kamerik 105 Cyrillic" panose="020B0503040200020004" pitchFamily="34" charset="-52"/>
              </a:rPr>
            </a:br>
            <a:r>
              <a:rPr lang="ru-RU" sz="1600" dirty="0">
                <a:latin typeface="Kamerik 105 Cyrillic" panose="020B0503040200020004" pitchFamily="34" charset="-52"/>
              </a:rPr>
              <a:t>укомплектованы печатными инструкциями</a:t>
            </a:r>
            <a:br>
              <a:rPr lang="ru-RU" sz="1600" dirty="0">
                <a:latin typeface="Kamerik 105 Cyrillic" panose="020B0503040200020004" pitchFamily="34" charset="-52"/>
              </a:rPr>
            </a:br>
            <a:r>
              <a:rPr lang="ru-RU" sz="1600" dirty="0">
                <a:latin typeface="Kamerik 105 Cyrillic" panose="020B0503040200020004" pitchFamily="34" charset="-52"/>
              </a:rPr>
              <a:t>по монтажу и гарантийными талонами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600" dirty="0">
              <a:latin typeface="Kamerik 105 Cyrillic" panose="020B0503040200020004" pitchFamily="3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Kamerik 105 Cyrillic" panose="020B0503040200020004" pitchFamily="34" charset="-52"/>
              </a:rPr>
              <a:t>Керамические изделия и инсталляции для биде укомплектованы гарантийным талоном </a:t>
            </a:r>
            <a:br>
              <a:rPr lang="ru-RU" sz="1600" dirty="0">
                <a:latin typeface="Kamerik 105 Cyrillic" panose="020B0503040200020004" pitchFamily="34" charset="-52"/>
              </a:rPr>
            </a:br>
            <a:r>
              <a:rPr lang="ru-RU" sz="1600" dirty="0">
                <a:latin typeface="Kamerik 105 Cyrillic" panose="020B0503040200020004" pitchFamily="34" charset="-52"/>
              </a:rPr>
              <a:t>и ссылкой</a:t>
            </a:r>
            <a:r>
              <a:rPr lang="en-US" sz="1600" dirty="0">
                <a:latin typeface="Kamerik 105 Cyrillic" panose="020B0503040200020004" pitchFamily="34" charset="-52"/>
              </a:rPr>
              <a:t> (QR-</a:t>
            </a:r>
            <a:r>
              <a:rPr lang="ru-RU" sz="1600" dirty="0">
                <a:latin typeface="Kamerik 105 Cyrillic" panose="020B0503040200020004" pitchFamily="34" charset="-52"/>
              </a:rPr>
              <a:t>код</a:t>
            </a:r>
            <a:r>
              <a:rPr lang="en-US" sz="1600" dirty="0">
                <a:latin typeface="Kamerik 105 Cyrillic" panose="020B0503040200020004" pitchFamily="34" charset="-52"/>
              </a:rPr>
              <a:t>)</a:t>
            </a:r>
            <a:r>
              <a:rPr lang="ru-RU" sz="1600" dirty="0">
                <a:latin typeface="Kamerik 105 Cyrillic" panose="020B0503040200020004" pitchFamily="34" charset="-52"/>
              </a:rPr>
              <a:t> на инструкцию по монтажу, </a:t>
            </a:r>
            <a:br>
              <a:rPr lang="ru-RU" sz="1600" dirty="0">
                <a:latin typeface="Kamerik 105 Cyrillic" panose="020B0503040200020004" pitchFamily="34" charset="-52"/>
              </a:rPr>
            </a:br>
            <a:r>
              <a:rPr lang="ru-RU" sz="1600" dirty="0">
                <a:latin typeface="Kamerik 105 Cyrillic" panose="020B0503040200020004" pitchFamily="34" charset="-52"/>
              </a:rPr>
              <a:t>размещенную на сайте </a:t>
            </a:r>
            <a:r>
              <a:rPr lang="en-US" sz="1600" dirty="0">
                <a:latin typeface="Kamerik 105 Cyrillic" panose="020B0503040200020004" pitchFamily="34" charset="-52"/>
              </a:rPr>
              <a:t>aqueduto-design.ru 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064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504368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Нейминг </a:t>
            </a:r>
          </a:p>
        </p:txBody>
      </p:sp>
      <p:pic>
        <p:nvPicPr>
          <p:cNvPr id="2050" name="Picture 2" descr="Акведук Свободные Воды в Лиссабоне WithPortugal">
            <a:extLst>
              <a:ext uri="{FF2B5EF4-FFF2-40B4-BE49-F238E27FC236}">
                <a16:creationId xmlns:a16="http://schemas.microsoft.com/office/drawing/2014/main" id="{975BCEFE-9C76-B345-410C-059B0CAEB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"/>
          <a:stretch/>
        </p:blipFill>
        <p:spPr bwMode="auto">
          <a:xfrm>
            <a:off x="708599" y="2124420"/>
            <a:ext cx="6044897" cy="4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50D44-FE7B-6A52-F45E-EDF5C2F2B511}"/>
              </a:ext>
            </a:extLst>
          </p:cNvPr>
          <p:cNvSpPr txBox="1"/>
          <p:nvPr/>
        </p:nvSpPr>
        <p:spPr>
          <a:xfrm>
            <a:off x="7667896" y="3267881"/>
            <a:ext cx="38155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00" dirty="0" err="1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Aqueduto</a:t>
            </a:r>
            <a:r>
              <a:rPr lang="en-US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в переводе </a:t>
            </a:r>
          </a:p>
          <a:p>
            <a:pPr algn="ctr"/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 португа</a:t>
            </a:r>
            <a:r>
              <a:rPr lang="ru-RU" kern="100" dirty="0"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льского</a:t>
            </a:r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kern="100" dirty="0"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Акведук</a:t>
            </a:r>
            <a:r>
              <a:rPr lang="en-US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самый старый способ транспортировки воды </a:t>
            </a:r>
          </a:p>
          <a:p>
            <a:pPr algn="ctr"/>
            <a:r>
              <a:rPr lang="ru-RU" sz="1800" kern="100" dirty="0">
                <a:effectLst/>
                <a:latin typeface="Kamerik 105 Cyrillic" panose="020B05030402000200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 большие расстояния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D453F-2C3E-344E-81A3-64442DBD2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74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55166E-DAE6-99F0-9205-648E840FBCE0}"/>
              </a:ext>
            </a:extLst>
          </p:cNvPr>
          <p:cNvSpPr txBox="1"/>
          <p:nvPr/>
        </p:nvSpPr>
        <p:spPr>
          <a:xfrm>
            <a:off x="1774403" y="5897012"/>
            <a:ext cx="81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CONE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B54DD8-B5C0-7D1F-CB06-36E72D539997}"/>
              </a:ext>
            </a:extLst>
          </p:cNvPr>
          <p:cNvSpPr txBox="1">
            <a:spLocks/>
          </p:cNvSpPr>
          <p:nvPr/>
        </p:nvSpPr>
        <p:spPr>
          <a:xfrm>
            <a:off x="588585" y="384103"/>
            <a:ext cx="920172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Kamerik 105 Cyrillic" panose="020B0503040200020004" pitchFamily="34" charset="-52"/>
              </a:rPr>
              <a:t>Каталог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690DB5-102B-0A03-35A5-A3E39B02A3B5}"/>
              </a:ext>
            </a:extLst>
          </p:cNvPr>
          <p:cNvSpPr txBox="1"/>
          <p:nvPr/>
        </p:nvSpPr>
        <p:spPr>
          <a:xfrm>
            <a:off x="9524941" y="5885746"/>
            <a:ext cx="116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uturaTOT" panose="04000500000000000000" pitchFamily="82" charset="0"/>
              </a:rPr>
              <a:t>MACIO</a:t>
            </a:r>
            <a:endParaRPr lang="ru-RU" b="1" dirty="0">
              <a:solidFill>
                <a:schemeClr val="bg1"/>
              </a:solidFill>
              <a:latin typeface="FuturaTOT" panose="04000500000000000000" pitchFamily="8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E35CE-6E66-9867-EF92-B4B960F7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906372-B3B3-C9A8-B1E2-BADFA4068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341438"/>
            <a:ext cx="3475737" cy="4924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6383195-E514-45FB-77CD-6319ED51BE20}"/>
              </a:ext>
            </a:extLst>
          </p:cNvPr>
          <p:cNvSpPr txBox="1">
            <a:spLocks/>
          </p:cNvSpPr>
          <p:nvPr/>
        </p:nvSpPr>
        <p:spPr>
          <a:xfrm>
            <a:off x="4632367" y="5708947"/>
            <a:ext cx="4114176" cy="353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Kamerik 105 Cyrillic" panose="020B0503040200020004" pitchFamily="34" charset="-52"/>
              </a:rPr>
              <a:t>Печатная и электронная версия</a:t>
            </a:r>
          </a:p>
        </p:txBody>
      </p:sp>
    </p:spTree>
    <p:extLst>
      <p:ext uri="{BB962C8B-B14F-4D97-AF65-F5344CB8AC3E}">
        <p14:creationId xmlns:p14="http://schemas.microsoft.com/office/powerpoint/2010/main" val="254970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47CF1-D6D5-78E2-920D-6B5B7D72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58" y="2014340"/>
            <a:ext cx="7230484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7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E5E597-AF60-57A2-2B75-9E6D9FC02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/>
          <a:stretch/>
        </p:blipFill>
        <p:spPr>
          <a:xfrm>
            <a:off x="493100" y="1632855"/>
            <a:ext cx="3624147" cy="4727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97C106-E207-5808-252C-5FED830CC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10425" r="16904" b="13359"/>
          <a:stretch/>
        </p:blipFill>
        <p:spPr>
          <a:xfrm>
            <a:off x="8074749" y="1632855"/>
            <a:ext cx="3624148" cy="4727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2A9FFD-0E96-D78A-E2FE-5A66871E1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0"/>
          <a:stretch/>
        </p:blipFill>
        <p:spPr>
          <a:xfrm>
            <a:off x="4354110" y="1632855"/>
            <a:ext cx="3483777" cy="472785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BB832C-CE01-45F7-46EA-E0FF899C4206}"/>
              </a:ext>
            </a:extLst>
          </p:cNvPr>
          <p:cNvSpPr/>
          <p:nvPr/>
        </p:nvSpPr>
        <p:spPr>
          <a:xfrm>
            <a:off x="493101" y="5891350"/>
            <a:ext cx="11205796" cy="46935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Вдохновение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4AC85-E514-5C11-2598-189DEA842511}"/>
              </a:ext>
            </a:extLst>
          </p:cNvPr>
          <p:cNvSpPr txBox="1"/>
          <p:nvPr/>
        </p:nvSpPr>
        <p:spPr>
          <a:xfrm>
            <a:off x="1929910" y="590510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Kamerik 105 Cyrillic" panose="020B0503040200020004" pitchFamily="34" charset="-52"/>
              </a:rPr>
              <a:t>OVO</a:t>
            </a:r>
            <a:endParaRPr lang="ru-RU" b="1" dirty="0">
              <a:latin typeface="Kamerik 105 Cyrillic" panose="020B05030402000200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83447-C80D-7E8C-7B6C-DD73B72FD60A}"/>
              </a:ext>
            </a:extLst>
          </p:cNvPr>
          <p:cNvSpPr txBox="1"/>
          <p:nvPr/>
        </p:nvSpPr>
        <p:spPr>
          <a:xfrm>
            <a:off x="9327443" y="5935050"/>
            <a:ext cx="111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Kamerik 105 Cyrillic" panose="020B0503040200020004" pitchFamily="34" charset="-52"/>
              </a:rPr>
              <a:t>MACIO</a:t>
            </a:r>
            <a:endParaRPr lang="ru-RU" b="1" dirty="0">
              <a:latin typeface="Kamerik 105 Cyrillic" panose="020B05030402000200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00137-977D-68C9-D39F-2605588C7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D08B3F-4D77-D651-EDEE-82E0300C5BB1}"/>
              </a:ext>
            </a:extLst>
          </p:cNvPr>
          <p:cNvSpPr txBox="1"/>
          <p:nvPr/>
        </p:nvSpPr>
        <p:spPr>
          <a:xfrm>
            <a:off x="5536619" y="5935050"/>
            <a:ext cx="111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Kamerik 105 Cyrillic" panose="020B0503040200020004" pitchFamily="34" charset="-52"/>
              </a:rPr>
              <a:t>CONE</a:t>
            </a:r>
            <a:endParaRPr lang="ru-RU" b="1" dirty="0">
              <a:latin typeface="Kamerik 105 Cyrillic" panose="020B05030402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516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OVO</a:t>
            </a:r>
            <a:endParaRPr lang="ru-RU" sz="2400" b="1" dirty="0">
              <a:latin typeface="Kamerik 105 Cyrillic" panose="020B05030402000200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6CA98-2789-ADEF-D13D-374778D4C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5BE557-0C25-9ED4-F803-84D7157EE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12590"/>
          <a:stretch/>
        </p:blipFill>
        <p:spPr>
          <a:xfrm>
            <a:off x="698318" y="1632856"/>
            <a:ext cx="6089650" cy="47287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73F1CB-5D6A-BE49-BEF2-28EFF5B15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41465" r="37986" b="12682"/>
          <a:stretch/>
        </p:blipFill>
        <p:spPr>
          <a:xfrm>
            <a:off x="7000058" y="1632855"/>
            <a:ext cx="4493624" cy="47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CONE</a:t>
            </a:r>
            <a:endParaRPr lang="ru-RU" sz="2400" b="1" dirty="0">
              <a:latin typeface="Kamerik 105 Cyrillic" panose="020B05030402000200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AD764-5BA5-158A-8AAC-13B768750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E0702-5E97-7212-622D-E00F5227E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8780"/>
          <a:stretch/>
        </p:blipFill>
        <p:spPr>
          <a:xfrm>
            <a:off x="641283" y="1605775"/>
            <a:ext cx="6083300" cy="4757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2DDD35-81DE-19E0-66B7-E0D92BA9C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10531" r="6030" b="12360"/>
          <a:stretch/>
        </p:blipFill>
        <p:spPr>
          <a:xfrm>
            <a:off x="6933037" y="1605775"/>
            <a:ext cx="4565603" cy="47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88585" y="49484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amerik 105 Cyrillic" panose="020B0503040200020004" pitchFamily="34" charset="-52"/>
              </a:rPr>
              <a:t>MACIO</a:t>
            </a:r>
            <a:endParaRPr lang="ru-RU" sz="2400" dirty="0">
              <a:latin typeface="Kamerik 105 Cyrillic" panose="020B05030402000200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4BA5C-6822-6E4F-F822-5BB3B6E7D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28DAD-CA51-D82C-25E5-D442BBFB3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8780"/>
          <a:stretch/>
        </p:blipFill>
        <p:spPr>
          <a:xfrm>
            <a:off x="641283" y="1605775"/>
            <a:ext cx="6083300" cy="4757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F44FB-F341-14AE-AADF-DBD1ABD2D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r="1469" b="17029"/>
          <a:stretch/>
        </p:blipFill>
        <p:spPr>
          <a:xfrm>
            <a:off x="641283" y="1605775"/>
            <a:ext cx="6083300" cy="47573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B92E3-6567-0969-9727-83CE00D8C6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19590" b="6847"/>
          <a:stretch/>
        </p:blipFill>
        <p:spPr>
          <a:xfrm>
            <a:off x="6933036" y="1605775"/>
            <a:ext cx="4565603" cy="47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0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01736-8981-F194-FC82-76B5DB12C122}"/>
              </a:ext>
            </a:extLst>
          </p:cNvPr>
          <p:cNvSpPr txBox="1"/>
          <p:nvPr/>
        </p:nvSpPr>
        <p:spPr>
          <a:xfrm>
            <a:off x="598110" y="494843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Kamerik 105 Cyrillic" panose="020B0503040200020004" pitchFamily="34" charset="-52"/>
              </a:rPr>
              <a:t>Унитазы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8374F1-D0D2-A2B4-516C-879476793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9" y="1282198"/>
            <a:ext cx="3189615" cy="31896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58B4A-86DC-2117-BE1B-F10014AFD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b="14440"/>
          <a:stretch/>
        </p:blipFill>
        <p:spPr>
          <a:xfrm>
            <a:off x="806224" y="4376808"/>
            <a:ext cx="2757203" cy="1990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0F30A-E013-F0AD-9289-678FD7F6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1478530"/>
            <a:ext cx="720000" cy="7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DC4A90-1B76-A5CF-E7AA-F0411C4C9D84}"/>
              </a:ext>
            </a:extLst>
          </p:cNvPr>
          <p:cNvSpPr txBox="1"/>
          <p:nvPr/>
        </p:nvSpPr>
        <p:spPr>
          <a:xfrm>
            <a:off x="5699596" y="1669253"/>
            <a:ext cx="435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Плавное опускание крышки </a:t>
            </a:r>
            <a:r>
              <a:rPr lang="en-US" sz="1600" dirty="0">
                <a:latin typeface="Kamerik 105 Cyrillic" panose="020B0503040200020004" pitchFamily="34" charset="-52"/>
              </a:rPr>
              <a:t>Soft-Close</a:t>
            </a:r>
            <a:endParaRPr lang="ru-RU" sz="1600" dirty="0">
              <a:latin typeface="Kamerik 105 Cyrillic" panose="020B0503040200020004" pitchFamily="3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6FA050-301B-198C-AE5A-DCB8484C3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2179369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7DB058-CB68-1B88-7A9D-FC5DE2501DC7}"/>
              </a:ext>
            </a:extLst>
          </p:cNvPr>
          <p:cNvSpPr txBox="1"/>
          <p:nvPr/>
        </p:nvSpPr>
        <p:spPr>
          <a:xfrm>
            <a:off x="5699596" y="2369893"/>
            <a:ext cx="5304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Тонкая крышка унитаза – современный дизайн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8395E6-19F0-293F-8D39-5E85657EB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2880208"/>
            <a:ext cx="720000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765DB6-3D11-0F30-F907-339743063E52}"/>
              </a:ext>
            </a:extLst>
          </p:cNvPr>
          <p:cNvSpPr txBox="1"/>
          <p:nvPr/>
        </p:nvSpPr>
        <p:spPr>
          <a:xfrm>
            <a:off x="5699596" y="3070533"/>
            <a:ext cx="5190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Быстросъемное сиденье – простота очистки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9FA8E6-A814-0997-AE8E-9FABE286F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3581047"/>
            <a:ext cx="720000" cy="7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D64BD-44E2-30EC-9FB9-D93CBF1E4A21}"/>
              </a:ext>
            </a:extLst>
          </p:cNvPr>
          <p:cNvSpPr txBox="1"/>
          <p:nvPr/>
        </p:nvSpPr>
        <p:spPr>
          <a:xfrm>
            <a:off x="5699596" y="3771173"/>
            <a:ext cx="5711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Скрытые крепежи – привлекательный внешний вид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C14AA9-0EFE-D549-4FC3-1A4D9A7F5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4281886"/>
            <a:ext cx="719326" cy="72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24712C-3FA9-2027-1C1F-E4D9CF4E61AD}"/>
              </a:ext>
            </a:extLst>
          </p:cNvPr>
          <p:cNvSpPr txBox="1"/>
          <p:nvPr/>
        </p:nvSpPr>
        <p:spPr>
          <a:xfrm>
            <a:off x="5699596" y="4471813"/>
            <a:ext cx="531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Kamerik 105 Cyrillic" panose="020B0503040200020004" pitchFamily="34" charset="-52"/>
              </a:rPr>
              <a:t>Безободковая</a:t>
            </a:r>
            <a:r>
              <a:rPr lang="ru-RU" sz="1600" dirty="0">
                <a:latin typeface="Kamerik 105 Cyrillic" panose="020B0503040200020004" pitchFamily="34" charset="-52"/>
              </a:rPr>
              <a:t> форма – высокая гигиеничность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931C49-327E-D102-1C99-475E2B67C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4982725"/>
            <a:ext cx="719326" cy="72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71024F-0765-CAE1-7C5B-A9CF93B22C67}"/>
              </a:ext>
            </a:extLst>
          </p:cNvPr>
          <p:cNvSpPr txBox="1"/>
          <p:nvPr/>
        </p:nvSpPr>
        <p:spPr>
          <a:xfrm>
            <a:off x="5699596" y="5172453"/>
            <a:ext cx="4948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Смыв Торнадо – бесшумный и экономичный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691ECA-FCDA-3C73-604D-C513DBEA3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30" y="5683562"/>
            <a:ext cx="720000" cy="72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B30649-B93D-8005-5B1C-F6439C288AB4}"/>
              </a:ext>
            </a:extLst>
          </p:cNvPr>
          <p:cNvSpPr txBox="1"/>
          <p:nvPr/>
        </p:nvSpPr>
        <p:spPr>
          <a:xfrm>
            <a:off x="5699596" y="5873093"/>
            <a:ext cx="5165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merik 105 Cyrillic" panose="020B0503040200020004" pitchFamily="34" charset="-52"/>
              </a:rPr>
              <a:t>Простой уход – сокращение времени уборки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E3EDB-D788-34F1-253A-2E3E2F6B89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69774"/>
            <a:ext cx="2752097" cy="6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22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2948</Words>
  <Application>Microsoft Office PowerPoint</Application>
  <PresentationFormat>Широкоэкранный</PresentationFormat>
  <Paragraphs>557</Paragraphs>
  <Slides>41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ArialMT</vt:lpstr>
      <vt:lpstr>Calibri</vt:lpstr>
      <vt:lpstr>Calibri Light</vt:lpstr>
      <vt:lpstr>FuturaTOT</vt:lpstr>
      <vt:lpstr>Google Sans</vt:lpstr>
      <vt:lpstr>Kamerik 105</vt:lpstr>
      <vt:lpstr>Kamerik 105 Cyrillic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Веб-сайты</vt:lpstr>
      <vt:lpstr>Веб-сайты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Anastasya Korobeinikova</dc:creator>
  <cp:lastModifiedBy>Anastasya Korobeinikova</cp:lastModifiedBy>
  <cp:revision>41</cp:revision>
  <dcterms:created xsi:type="dcterms:W3CDTF">2024-01-11T06:54:07Z</dcterms:created>
  <dcterms:modified xsi:type="dcterms:W3CDTF">2024-04-17T08:25:47Z</dcterms:modified>
</cp:coreProperties>
</file>